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7" r:id="rId3"/>
    <p:sldId id="262" r:id="rId4"/>
    <p:sldId id="272" r:id="rId5"/>
    <p:sldId id="266" r:id="rId6"/>
    <p:sldId id="271" r:id="rId7"/>
    <p:sldId id="257" r:id="rId8"/>
    <p:sldId id="280" r:id="rId9"/>
    <p:sldId id="274" r:id="rId10"/>
    <p:sldId id="267" r:id="rId11"/>
    <p:sldId id="281" r:id="rId12"/>
    <p:sldId id="275" r:id="rId13"/>
    <p:sldId id="268" r:id="rId14"/>
    <p:sldId id="278" r:id="rId15"/>
    <p:sldId id="279" r:id="rId1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>
        <p:scale>
          <a:sx n="72" d="100"/>
          <a:sy n="72" d="100"/>
        </p:scale>
        <p:origin x="-404" y="-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12201452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914400" y="1752602"/>
            <a:ext cx="103632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914400" y="3611607"/>
            <a:ext cx="103632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5019" y="4953000"/>
            <a:ext cx="12197020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481330"/>
            <a:ext cx="109728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25351" y="274641"/>
            <a:ext cx="236996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4328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168" y="1059712"/>
            <a:ext cx="103632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30284" y="2931712"/>
            <a:ext cx="6096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4848907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4600352" y="3005472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481329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109728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5410200"/>
            <a:ext cx="5386917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193369" y="5410200"/>
            <a:ext cx="5389033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9600" y="1444295"/>
            <a:ext cx="5386917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444295"/>
            <a:ext cx="5389033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876800"/>
            <a:ext cx="9975701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892800" y="5355102"/>
            <a:ext cx="5299456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1219200" y="274320"/>
            <a:ext cx="9973056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969376" y="6407944"/>
            <a:ext cx="2560320" cy="365760"/>
          </a:xfrm>
        </p:spPr>
        <p:txBody>
          <a:bodyPr/>
          <a:lstStyle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521643" y="5443402"/>
            <a:ext cx="95504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4800" y="189968"/>
            <a:ext cx="115824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40097" y="6407945"/>
            <a:ext cx="313424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4865122"/>
            <a:ext cx="10767243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11552149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11303595" y="4988440"/>
            <a:ext cx="24384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665697" y="5944936"/>
            <a:ext cx="6587499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647623" y="5939011"/>
            <a:ext cx="492060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8056" y="5791253"/>
            <a:ext cx="4536419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12316" y="5787739"/>
            <a:ext cx="454067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609600" y="1481329"/>
            <a:ext cx="109728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8969376" y="6407944"/>
            <a:ext cx="256032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783DABA-E91A-43C9-BDF3-58915CC6651F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5840097" y="6407945"/>
            <a:ext cx="313424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11529696" y="6407945"/>
            <a:ext cx="48768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0CA1EDE7-FCA2-4D56-B7A2-72C3B85424E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E5222F-D095-472F-AC3A-A6ACB26CFF4F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0" y="1122363"/>
            <a:ext cx="9144000" cy="185737"/>
          </a:xfrm>
        </p:spPr>
        <p:txBody>
          <a:bodyPr>
            <a:noAutofit/>
          </a:bodyPr>
          <a:lstStyle/>
          <a:p>
            <a:r>
              <a:rPr lang="en-US" sz="4800" dirty="0" smtClean="0"/>
              <a:t> </a:t>
            </a:r>
            <a:endParaRPr lang="en-US" sz="48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84697" y="1869945"/>
            <a:ext cx="7022606" cy="3118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0795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84" y="1824229"/>
            <a:ext cx="109728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C-Suite</a:t>
            </a:r>
            <a:endParaRPr lang="en-US" sz="4000" dirty="0" smtClean="0"/>
          </a:p>
          <a:p>
            <a:r>
              <a:rPr lang="en-US" sz="4000" dirty="0" smtClean="0"/>
              <a:t>Radiology Directors</a:t>
            </a:r>
            <a:endParaRPr lang="en-US" sz="4000" dirty="0" smtClean="0"/>
          </a:p>
          <a:p>
            <a:r>
              <a:rPr lang="en-US" sz="4000" dirty="0" smtClean="0"/>
              <a:t>Radiologists and Cardiologists</a:t>
            </a:r>
            <a:endParaRPr lang="en-US" sz="4000" dirty="0" smtClean="0"/>
          </a:p>
          <a:p>
            <a:pPr marL="109728" indent="0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Big Fish and Personalities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65205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7184" y="1824229"/>
            <a:ext cx="10972800" cy="4525963"/>
          </a:xfrm>
        </p:spPr>
        <p:txBody>
          <a:bodyPr>
            <a:normAutofit/>
          </a:bodyPr>
          <a:lstStyle/>
          <a:p>
            <a:r>
              <a:rPr lang="en-US" sz="4000" dirty="0" smtClean="0"/>
              <a:t>Given a directive from Upper Management</a:t>
            </a:r>
          </a:p>
          <a:p>
            <a:r>
              <a:rPr lang="en-US" sz="4000" dirty="0" smtClean="0"/>
              <a:t>Bringing in an outside vendor. </a:t>
            </a:r>
            <a:endParaRPr lang="en-US" sz="4000" dirty="0" smtClean="0"/>
          </a:p>
          <a:p>
            <a:r>
              <a:rPr lang="en-US" sz="4000" dirty="0" smtClean="0"/>
              <a:t>Less costly repair alternative.</a:t>
            </a:r>
            <a:endParaRPr lang="en-US" sz="4000" dirty="0" smtClean="0"/>
          </a:p>
          <a:p>
            <a:r>
              <a:rPr lang="en-US" sz="4000" dirty="0" smtClean="0"/>
              <a:t>Knowing when to walkaway.</a:t>
            </a:r>
            <a:endParaRPr lang="en-US" sz="4000" dirty="0" smtClean="0"/>
          </a:p>
          <a:p>
            <a:pPr marL="109728" indent="0">
              <a:buNone/>
            </a:pP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84738" y="301015"/>
            <a:ext cx="10369062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      </a:t>
            </a:r>
            <a:r>
              <a:rPr lang="en-US" dirty="0" smtClean="0"/>
              <a:t>Accepting Things Out Of Your Control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25902287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53561" y="1876983"/>
            <a:ext cx="10972800" cy="452596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Don’t Be That Guy</a:t>
            </a:r>
          </a:p>
          <a:p>
            <a:r>
              <a:rPr lang="en-US" sz="4400" dirty="0" smtClean="0"/>
              <a:t>Be Thoughtful</a:t>
            </a:r>
          </a:p>
          <a:p>
            <a:r>
              <a:rPr lang="en-US" sz="4400" dirty="0" smtClean="0"/>
              <a:t>Consider other thoughts and opinions</a:t>
            </a:r>
          </a:p>
          <a:p>
            <a:r>
              <a:rPr lang="en-US" sz="4400" dirty="0" smtClean="0"/>
              <a:t>Don’t call people out</a:t>
            </a:r>
            <a:endParaRPr lang="en-US" sz="44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b="1" dirty="0" smtClean="0"/>
              <a:t>      Keeping My Opinion to Myself</a:t>
            </a:r>
            <a:endParaRPr lang="en-US" sz="4800" b="1" dirty="0"/>
          </a:p>
        </p:txBody>
      </p:sp>
    </p:spTree>
    <p:extLst>
      <p:ext uri="{BB962C8B-B14F-4D97-AF65-F5344CB8AC3E}">
        <p14:creationId xmlns:p14="http://schemas.microsoft.com/office/powerpoint/2010/main" val="518116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Imaging </a:t>
            </a:r>
            <a:r>
              <a:rPr lang="en-US" sz="4000" dirty="0" smtClean="0"/>
              <a:t>is </a:t>
            </a:r>
            <a:r>
              <a:rPr lang="en-US" sz="4000" dirty="0" smtClean="0"/>
              <a:t>a small community</a:t>
            </a:r>
          </a:p>
          <a:p>
            <a:r>
              <a:rPr lang="en-US" sz="4000" dirty="0" smtClean="0"/>
              <a:t>Lots of movement within the community</a:t>
            </a:r>
          </a:p>
          <a:p>
            <a:r>
              <a:rPr lang="en-US" sz="4000" dirty="0" smtClean="0"/>
              <a:t>Your Co-Worker today may be your boss tomorrow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 </a:t>
            </a:r>
            <a:r>
              <a:rPr lang="en-US" b="1" dirty="0" smtClean="0"/>
              <a:t>Don’t Burn Your Bridges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86930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521677" y="2490300"/>
            <a:ext cx="10972800" cy="1143000"/>
          </a:xfrm>
        </p:spPr>
        <p:txBody>
          <a:bodyPr/>
          <a:lstStyle/>
          <a:p>
            <a:r>
              <a:rPr lang="en-US" b="0" dirty="0" smtClean="0">
                <a:effectLst/>
              </a:rPr>
              <a:t>       </a:t>
            </a:r>
            <a:r>
              <a:rPr lang="en-US" sz="5400" b="0" dirty="0" smtClean="0">
                <a:effectLst/>
              </a:rPr>
              <a:t>Thank you for your time!</a:t>
            </a:r>
            <a:endParaRPr lang="en-US" sz="5400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195902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duotone>
              <a:schemeClr val="accent1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14575" y="833437"/>
            <a:ext cx="7562850" cy="51911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584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="" xmlns:a16="http://schemas.microsoft.com/office/drawing/2014/main" id="{AAE5222F-D095-472F-AC3A-A6ACB26CFF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97877" y="1143000"/>
            <a:ext cx="10993315" cy="1795708"/>
          </a:xfrm>
        </p:spPr>
        <p:txBody>
          <a:bodyPr>
            <a:noAutofit/>
          </a:bodyPr>
          <a:lstStyle/>
          <a:p>
            <a:r>
              <a:rPr lang="en-US" sz="4800" dirty="0" smtClean="0"/>
              <a:t>   </a:t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 1</a:t>
            </a:r>
            <a:r>
              <a:rPr lang="en-US" sz="4800" dirty="0" smtClean="0"/>
              <a:t>0 </a:t>
            </a:r>
            <a:r>
              <a:rPr lang="en-US" sz="4800" dirty="0"/>
              <a:t>Things I Wish I </a:t>
            </a:r>
            <a:r>
              <a:rPr lang="en-US" sz="4800" dirty="0" smtClean="0"/>
              <a:t>Knew About      			Medical Imaging </a:t>
            </a:r>
            <a:r>
              <a:rPr lang="en-US" sz="4800" dirty="0" smtClean="0"/>
              <a:t/>
            </a:r>
            <a:br>
              <a:rPr lang="en-US" sz="4800" dirty="0" smtClean="0"/>
            </a:br>
            <a:r>
              <a:rPr lang="en-US" sz="4800" dirty="0"/>
              <a:t/>
            </a:r>
            <a:br>
              <a:rPr lang="en-US" sz="4800" dirty="0"/>
            </a:br>
            <a:r>
              <a:rPr lang="en-US" sz="4800" dirty="0" smtClean="0"/>
              <a:t>          </a:t>
            </a:r>
            <a:r>
              <a:rPr lang="en-US" sz="3600" dirty="0" smtClean="0"/>
              <a:t>By: Brian Wilson, CBET, CRES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40419998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96A1156E-B244-4080-B59B-745F0198B61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Imaging typically pays better than Biomed positions</a:t>
            </a:r>
            <a:endParaRPr lang="en-US" sz="3600" dirty="0"/>
          </a:p>
          <a:p>
            <a:r>
              <a:rPr lang="en-US" sz="3600" dirty="0" smtClean="0"/>
              <a:t>Equipment is more complex and technical</a:t>
            </a:r>
            <a:endParaRPr lang="en-US" sz="3600" dirty="0"/>
          </a:p>
          <a:p>
            <a:r>
              <a:rPr lang="en-US" sz="3600" dirty="0" smtClean="0"/>
              <a:t>Government Regulations</a:t>
            </a:r>
            <a:endParaRPr lang="en-US" sz="3600" dirty="0"/>
          </a:p>
          <a:p>
            <a:r>
              <a:rPr lang="en-US" sz="3600" dirty="0" smtClean="0"/>
              <a:t>Higher financial liability when the equipment is out of service. </a:t>
            </a:r>
            <a:endParaRPr lang="en-US" sz="3600" dirty="0"/>
          </a:p>
          <a:p>
            <a:pPr marL="109728" indent="0">
              <a:buNone/>
            </a:pPr>
            <a:endParaRPr lang="en-US" sz="3600" dirty="0"/>
          </a:p>
          <a:p>
            <a:endParaRPr lang="en-US" sz="3600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E855027A-04C0-4DB6-9D33-DA10C8C63B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Imaging vs Biomed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647252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Let Management know of your intentions </a:t>
            </a:r>
          </a:p>
          <a:p>
            <a:r>
              <a:rPr lang="en-US" sz="4000" dirty="0" smtClean="0"/>
              <a:t>Radiology Jobs are hard to fill</a:t>
            </a:r>
          </a:p>
          <a:p>
            <a:r>
              <a:rPr lang="en-US" sz="4000" dirty="0" smtClean="0"/>
              <a:t>Ultrasound is a good beginning modality</a:t>
            </a:r>
          </a:p>
          <a:p>
            <a:r>
              <a:rPr lang="en-US" sz="4000" dirty="0" smtClean="0"/>
              <a:t>OJT and Job Shadowing</a:t>
            </a:r>
          </a:p>
          <a:p>
            <a:r>
              <a:rPr lang="en-US" sz="4000" dirty="0" smtClean="0"/>
              <a:t>Vendor and Radiology Specific Training options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     </a:t>
            </a:r>
            <a:r>
              <a:rPr lang="en-US" b="1" dirty="0" smtClean="0"/>
              <a:t>Radiology Career Path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3548597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Work with Senior Technicians </a:t>
            </a:r>
          </a:p>
          <a:p>
            <a:r>
              <a:rPr lang="en-US" sz="4000" dirty="0" smtClean="0"/>
              <a:t>Help and learn from Vendor Service Representatives</a:t>
            </a:r>
          </a:p>
          <a:p>
            <a:r>
              <a:rPr lang="en-US" sz="4000" dirty="0" smtClean="0"/>
              <a:t>Learn the Clinical applications from Department </a:t>
            </a:r>
            <a:r>
              <a:rPr lang="en-US" sz="4000" dirty="0"/>
              <a:t>S</a:t>
            </a:r>
            <a:r>
              <a:rPr lang="en-US" sz="4000" dirty="0" smtClean="0"/>
              <a:t>taff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				</a:t>
            </a:r>
            <a:r>
              <a:rPr lang="en-US" b="1" dirty="0" smtClean="0"/>
              <a:t>Job Shadowing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0700062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Check with Management for any available opportunities.</a:t>
            </a:r>
          </a:p>
          <a:p>
            <a:r>
              <a:rPr lang="en-US" sz="3600" dirty="0" smtClean="0"/>
              <a:t>Attend Biomed Association meetings for free training</a:t>
            </a:r>
          </a:p>
          <a:p>
            <a:r>
              <a:rPr lang="en-US" sz="3600" dirty="0" smtClean="0"/>
              <a:t>Vendors will often offer training to large hospital networks.</a:t>
            </a:r>
          </a:p>
          <a:p>
            <a:r>
              <a:rPr lang="en-US" sz="3600" dirty="0" smtClean="0"/>
              <a:t>Pursue OJT opportunities ( In-House, Vendor)</a:t>
            </a:r>
            <a:endParaRPr lang="en-US" sz="36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   Actively Pursue Training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36523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="" xmlns:a16="http://schemas.microsoft.com/office/drawing/2014/main" id="{51C94EDB-6A5D-4BBB-8DDA-CA11B1FE798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 pays to be flexible in your job capabilities.</a:t>
            </a:r>
          </a:p>
          <a:p>
            <a:endParaRPr lang="en-US" dirty="0"/>
          </a:p>
          <a:p>
            <a:r>
              <a:rPr lang="en-US" dirty="0" smtClean="0"/>
              <a:t>I know several techs that stay locked in on what machines they will work on.</a:t>
            </a:r>
          </a:p>
          <a:p>
            <a:endParaRPr lang="en-US" dirty="0"/>
          </a:p>
          <a:p>
            <a:r>
              <a:rPr lang="en-US" dirty="0" smtClean="0"/>
              <a:t>Being able to work on machines made by different manufacturers.</a:t>
            </a:r>
          </a:p>
          <a:p>
            <a:endParaRPr lang="en-US" dirty="0"/>
          </a:p>
          <a:p>
            <a:r>
              <a:rPr lang="en-US" dirty="0" smtClean="0"/>
              <a:t>Expand the types of modalities you are able and willing to service.</a:t>
            </a:r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="" xmlns:a16="http://schemas.microsoft.com/office/drawing/2014/main" id="{9DDFA254-437E-4E89-B43B-A063CAF328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Being Multi Vendor, Multi Modality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02358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Incoming Inspection- Acceptance Testing</a:t>
            </a:r>
          </a:p>
          <a:p>
            <a:r>
              <a:rPr lang="en-US" dirty="0" smtClean="0"/>
              <a:t>Be the person that does this for your department</a:t>
            </a:r>
          </a:p>
          <a:p>
            <a:r>
              <a:rPr lang="en-US" dirty="0" smtClean="0"/>
              <a:t>Be the first to learn new equipment</a:t>
            </a:r>
          </a:p>
          <a:p>
            <a:r>
              <a:rPr lang="en-US" dirty="0" smtClean="0"/>
              <a:t>See how things are assembled</a:t>
            </a:r>
          </a:p>
          <a:p>
            <a:r>
              <a:rPr lang="en-US" dirty="0" smtClean="0"/>
              <a:t>Learn the configuration or special features of new equipment</a:t>
            </a:r>
          </a:p>
          <a:p>
            <a:r>
              <a:rPr lang="en-US" dirty="0" smtClean="0"/>
              <a:t>Sometimes you can get special tools or supplies that come with the new equipment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           New Equipment Installation	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5262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Field Service Engineer</a:t>
            </a:r>
          </a:p>
          <a:p>
            <a:r>
              <a:rPr lang="en-US" sz="4000" dirty="0" smtClean="0"/>
              <a:t>Technical Support</a:t>
            </a:r>
          </a:p>
          <a:p>
            <a:r>
              <a:rPr lang="en-US" sz="4000" dirty="0" smtClean="0"/>
              <a:t>Manufacturing Technician</a:t>
            </a:r>
          </a:p>
          <a:p>
            <a:r>
              <a:rPr lang="en-US" sz="4000" dirty="0" smtClean="0"/>
              <a:t>Repair Depot</a:t>
            </a:r>
            <a:endParaRPr lang="en-US" sz="40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            Manufacturer Career Path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1544293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331</Words>
  <Application>Microsoft Office PowerPoint</Application>
  <PresentationFormat>Custom</PresentationFormat>
  <Paragraphs>61</Paragraphs>
  <Slides>15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Concourse</vt:lpstr>
      <vt:lpstr> </vt:lpstr>
      <vt:lpstr>       10 Things I Wish I Knew About         Medical Imaging             By: Brian Wilson, CBET, CRES</vt:lpstr>
      <vt:lpstr>Imaging vs Biomed </vt:lpstr>
      <vt:lpstr>                Radiology Career Path</vt:lpstr>
      <vt:lpstr>    Job Shadowing</vt:lpstr>
      <vt:lpstr>               Actively Pursue Training</vt:lpstr>
      <vt:lpstr>Being Multi Vendor, Multi Modality</vt:lpstr>
      <vt:lpstr>           New Equipment Installation </vt:lpstr>
      <vt:lpstr>            Manufacturer Career Path</vt:lpstr>
      <vt:lpstr>                Big Fish and Personalities</vt:lpstr>
      <vt:lpstr>      Accepting Things Out Of Your Control</vt:lpstr>
      <vt:lpstr>      Keeping My Opinion to Myself</vt:lpstr>
      <vt:lpstr>                 Don’t Burn Your Bridges</vt:lpstr>
      <vt:lpstr>       Thank you for your time!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10 Things I Wish I Knew about HTM </dc:title>
  <dc:creator>David Scott</dc:creator>
  <cp:lastModifiedBy>Burlington</cp:lastModifiedBy>
  <cp:revision>32</cp:revision>
  <dcterms:created xsi:type="dcterms:W3CDTF">2022-03-28T01:51:18Z</dcterms:created>
  <dcterms:modified xsi:type="dcterms:W3CDTF">2023-02-12T18:08:35Z</dcterms:modified>
</cp:coreProperties>
</file>