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7" r:id="rId11"/>
    <p:sldId id="266" r:id="rId12"/>
    <p:sldId id="269" r:id="rId13"/>
    <p:sldId id="25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1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E79EC-D380-4A3E-8128-322F167B6EA7}" v="84" dt="2023-02-01T18:03:17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269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892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809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19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58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53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510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07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38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97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killicd@slhs.or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mailto:timmv@slhs.or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24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2075" y="273199"/>
            <a:ext cx="4239852" cy="10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72100" y="209200"/>
            <a:ext cx="29241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475" y="273200"/>
            <a:ext cx="6477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325370">
            <a:off x="8248025" y="256850"/>
            <a:ext cx="5715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14775" y="323525"/>
            <a:ext cx="8763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4964143">
            <a:off x="8095625" y="1247975"/>
            <a:ext cx="87630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A65A9-4A72-1539-BE06-D79E6763C208}"/>
              </a:ext>
            </a:extLst>
          </p:cNvPr>
          <p:cNvSpPr txBox="1"/>
          <p:nvPr/>
        </p:nvSpPr>
        <p:spPr>
          <a:xfrm>
            <a:off x="1069600" y="1384921"/>
            <a:ext cx="7196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Technology Planning and Acquisition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D06A7-BE0A-96CD-E775-33AD40BBD698}"/>
              </a:ext>
            </a:extLst>
          </p:cNvPr>
          <p:cNvSpPr txBox="1"/>
          <p:nvPr/>
        </p:nvSpPr>
        <p:spPr>
          <a:xfrm>
            <a:off x="1048387" y="1949821"/>
            <a:ext cx="72385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-A journey from break/fix to planned replacement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4DBD0-1065-C91D-F011-E38C92DCE062}"/>
              </a:ext>
            </a:extLst>
          </p:cNvPr>
          <p:cNvSpPr txBox="1"/>
          <p:nvPr/>
        </p:nvSpPr>
        <p:spPr>
          <a:xfrm>
            <a:off x="2125579" y="2378800"/>
            <a:ext cx="48928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Dean Skillicorn, Manager, Health Technology Management, Imaging Services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Valerie Timm, Capital Portfolio Manager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St. Luke’s Health System </a:t>
            </a:r>
          </a:p>
          <a:p>
            <a:r>
              <a:rPr lang="en-US" sz="1600" dirty="0">
                <a:solidFill>
                  <a:schemeClr val="bg1"/>
                </a:solidFill>
              </a:rPr>
              <a:t>Boise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1"/>
                </a:solidFill>
              </a:rPr>
              <a:t>Idaho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41" y="-239360"/>
            <a:ext cx="909098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8B4BFB2-F150-5DED-0BB8-F9D5A12AC71C}"/>
              </a:ext>
            </a:extLst>
          </p:cNvPr>
          <p:cNvSpPr txBox="1">
            <a:spLocks/>
          </p:cNvSpPr>
          <p:nvPr/>
        </p:nvSpPr>
        <p:spPr>
          <a:xfrm>
            <a:off x="84841" y="-179035"/>
            <a:ext cx="8974318" cy="67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How to Enrich your Imaging Technology Strategy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96897-4697-944B-BCAA-42C579CB91B1}"/>
              </a:ext>
            </a:extLst>
          </p:cNvPr>
          <p:cNvSpPr txBox="1">
            <a:spLocks/>
          </p:cNvSpPr>
          <p:nvPr/>
        </p:nvSpPr>
        <p:spPr>
          <a:xfrm>
            <a:off x="395095" y="558627"/>
            <a:ext cx="8470479" cy="361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Engage health technology management (HTM) partners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Conduct a data validation of the current inventory management system </a:t>
            </a:r>
          </a:p>
          <a:p>
            <a:pPr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Identify opportunities to extend the equipment lifespan though upgrade paths with vendors 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Establish replacement prioritization criteria </a:t>
            </a:r>
          </a:p>
          <a:p>
            <a:pPr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Present findings to the operating and finance leadership or capital committee structure for approval 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Create a continuous review cycle for all modalities and work towards a 3–5-year replacement roadmap  </a:t>
            </a:r>
          </a:p>
          <a:p>
            <a:pPr marL="452956" lvl="1"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927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24D7A3E-37BC-B0E9-3866-BF2CDF3F0D02}"/>
              </a:ext>
            </a:extLst>
          </p:cNvPr>
          <p:cNvSpPr txBox="1">
            <a:spLocks/>
          </p:cNvSpPr>
          <p:nvPr/>
        </p:nvSpPr>
        <p:spPr>
          <a:xfrm>
            <a:off x="-731713" y="184676"/>
            <a:ext cx="10671024" cy="67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Tips for Presenting Replacement Plans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337B808-7A28-5709-F5B1-2772DA522554}"/>
              </a:ext>
            </a:extLst>
          </p:cNvPr>
          <p:cNvSpPr txBox="1">
            <a:spLocks/>
          </p:cNvSpPr>
          <p:nvPr/>
        </p:nvSpPr>
        <p:spPr>
          <a:xfrm>
            <a:off x="343554" y="862013"/>
            <a:ext cx="8520490" cy="361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Take a data driven approach that includes the why behind the what 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Demonstrate that all alternatives to replacement have been considered 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Spread replacements through a multi-year roadmap rather than requesting a proposing a significant increase in first year funding 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Outline multiple scenarios for approval to give leaders a top recommendation, but multiple decision pathways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Consider the best funding approach for your organization and the equipment type </a:t>
            </a:r>
            <a:r>
              <a:rPr lang="en-US" sz="1800" i="1" dirty="0">
                <a:solidFill>
                  <a:schemeClr val="bg1"/>
                </a:solidFill>
              </a:rPr>
              <a:t>(leases, rentals, capital purchases, placement agreements) 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9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24" y="124012"/>
            <a:ext cx="9101575" cy="124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125" y="273199"/>
            <a:ext cx="2462351" cy="10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93617D-17FE-C406-A818-3110931C6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1" y="4222450"/>
            <a:ext cx="1479550" cy="6223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E1C048-40BE-BB4A-B52E-B2EA16608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355" y="4367663"/>
            <a:ext cx="2936150" cy="430899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A52C2098-5555-C40C-39E7-3F79A3AA0859}"/>
              </a:ext>
            </a:extLst>
          </p:cNvPr>
          <p:cNvSpPr txBox="1">
            <a:spLocks/>
          </p:cNvSpPr>
          <p:nvPr/>
        </p:nvSpPr>
        <p:spPr>
          <a:xfrm>
            <a:off x="-432935" y="1515286"/>
            <a:ext cx="10179492" cy="96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9D38D5D-9324-429A-4825-3F2ED0C75678}"/>
              </a:ext>
            </a:extLst>
          </p:cNvPr>
          <p:cNvSpPr txBox="1">
            <a:spLocks/>
          </p:cNvSpPr>
          <p:nvPr/>
        </p:nvSpPr>
        <p:spPr>
          <a:xfrm>
            <a:off x="336379" y="2350729"/>
            <a:ext cx="10179492" cy="133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</a:rPr>
              <a:t>Contacts: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Dean Skillicorn </a:t>
            </a:r>
            <a:r>
              <a:rPr lang="en-US" sz="2400" dirty="0">
                <a:hlinkClick r:id="rId8"/>
              </a:rPr>
              <a:t>skillicd@slhs.org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Valerie Timm </a:t>
            </a:r>
            <a:r>
              <a:rPr lang="en-US" sz="2400" dirty="0">
                <a:hlinkClick r:id="rId9"/>
              </a:rPr>
              <a:t>timmv@slhs.org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35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3" y="7730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21300" y="482600"/>
            <a:ext cx="670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Easy Steps to Win $100!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828600" y="1135200"/>
            <a:ext cx="7486800" cy="1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imes New Roman"/>
              <a:buAutoNum type="arabicPeriod"/>
            </a:pPr>
            <a:r>
              <a:rPr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a picture</a:t>
            </a:r>
            <a:endParaRPr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imes New Roman"/>
              <a:buAutoNum type="arabicPeriod"/>
            </a:pPr>
            <a:r>
              <a:rPr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 on social media using </a:t>
            </a:r>
            <a:r>
              <a:rPr lang="en" sz="2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#AttendICE</a:t>
            </a:r>
            <a:endParaRPr sz="21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imes New Roman"/>
              <a:buAutoNum type="arabicPeriod"/>
            </a:pPr>
            <a:r>
              <a:rPr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attendee who uses the hashtag most throughout the conference will win a $100 gift card!!</a:t>
            </a:r>
            <a:endParaRPr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08090">
            <a:off x="672650" y="3408399"/>
            <a:ext cx="1681804" cy="11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1829">
            <a:off x="2892968" y="3017599"/>
            <a:ext cx="1207576" cy="161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33751">
            <a:off x="7376839" y="3100048"/>
            <a:ext cx="1217350" cy="164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51685">
            <a:off x="4650587" y="3058650"/>
            <a:ext cx="1975729" cy="1481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9726"/>
            <a:ext cx="920759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2D9FC-422B-AF25-8E01-EB4B52CA8222}"/>
              </a:ext>
            </a:extLst>
          </p:cNvPr>
          <p:cNvSpPr txBox="1"/>
          <p:nvPr/>
        </p:nvSpPr>
        <p:spPr>
          <a:xfrm>
            <a:off x="3287398" y="100631"/>
            <a:ext cx="4716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19525-B4B6-6862-EDFE-A76120DFC09B}"/>
              </a:ext>
            </a:extLst>
          </p:cNvPr>
          <p:cNvSpPr txBox="1"/>
          <p:nvPr/>
        </p:nvSpPr>
        <p:spPr>
          <a:xfrm>
            <a:off x="609031" y="685406"/>
            <a:ext cx="859856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Introduction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Technology Management Strategy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Technology Assessment and Prioritization Criteria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to Implement in Your Own Organization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Tips for Pitching an Equipment Replacement Plan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Q&amp;A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5" y="-79726"/>
            <a:ext cx="920759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12DE8A-2ED9-147F-074C-41021EC42826}"/>
              </a:ext>
            </a:extLst>
          </p:cNvPr>
          <p:cNvSpPr txBox="1"/>
          <p:nvPr/>
        </p:nvSpPr>
        <p:spPr>
          <a:xfrm>
            <a:off x="293623" y="105784"/>
            <a:ext cx="8791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St. Luke’s Health System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9AF3-6B6F-8E33-6E35-B1CDBCFC63D6}"/>
              </a:ext>
            </a:extLst>
          </p:cNvPr>
          <p:cNvSpPr txBox="1"/>
          <p:nvPr/>
        </p:nvSpPr>
        <p:spPr>
          <a:xfrm>
            <a:off x="197673" y="715358"/>
            <a:ext cx="8887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chemeClr val="bg1"/>
                </a:solidFill>
              </a:rPr>
              <a:t>Serving Southern Idaho, Eastern Oregon and Northern Nevada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324549A-4A10-1852-D8D0-E58CA1F6D460}"/>
              </a:ext>
            </a:extLst>
          </p:cNvPr>
          <p:cNvSpPr txBox="1">
            <a:spLocks/>
          </p:cNvSpPr>
          <p:nvPr/>
        </p:nvSpPr>
        <p:spPr>
          <a:xfrm>
            <a:off x="352927" y="1452581"/>
            <a:ext cx="8791073" cy="104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indent="-457189" algn="ctr"/>
            <a:r>
              <a:rPr lang="en-US" sz="1800" kern="1200" spc="107" dirty="0">
                <a:solidFill>
                  <a:schemeClr val="bg1"/>
                </a:solidFill>
              </a:rPr>
              <a:t>As the only Idaho-based, not-for-profit, community-owned and community-led health system, St. Luke’s is dedicated to our mission to improve the health of people in the communities we serve.</a:t>
            </a:r>
          </a:p>
          <a:p>
            <a:pPr marL="457189" indent="-457189" algn="ctr"/>
            <a:endParaRPr lang="en-US" sz="1800" kern="1200" spc="10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189" indent="-457189" algn="l"/>
            <a:endParaRPr lang="en-US" sz="1800" kern="1200" spc="107" dirty="0">
              <a:solidFill>
                <a:srgbClr val="1B6CB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00903-168A-FB41-BE6A-47FD431F8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286" y="2319876"/>
            <a:ext cx="936860" cy="10972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240AAD-D95F-C2B9-22D3-DD91BCE78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235" y="2346622"/>
            <a:ext cx="1011530" cy="1081885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8B9455-352C-AF01-4E50-1FEF0CBB9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855" y="2354068"/>
            <a:ext cx="936860" cy="1099744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036D0B-22A4-9EDD-6F49-DD0937B5A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429" y="2387247"/>
            <a:ext cx="1056285" cy="1099745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018324-37D9-34D0-F465-5C8F926E0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633" y="2356760"/>
            <a:ext cx="1056285" cy="1097271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9B01A9-D72C-2762-FDC5-A29B860C75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1" y="4222450"/>
            <a:ext cx="1479550" cy="6223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4FEB10-C030-E5B9-D78F-8C2B57577F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9285" y="4388478"/>
            <a:ext cx="2936150" cy="430899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271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07599" cy="54023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70C3C55-613B-72E7-81CB-5648E8AF2EDD}"/>
              </a:ext>
            </a:extLst>
          </p:cNvPr>
          <p:cNvSpPr txBox="1">
            <a:spLocks/>
          </p:cNvSpPr>
          <p:nvPr/>
        </p:nvSpPr>
        <p:spPr>
          <a:xfrm>
            <a:off x="224589" y="90860"/>
            <a:ext cx="8694822" cy="73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Break/Fix Technology Management Strategy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21A9E-F965-D6D1-7457-000D877A69DC}"/>
              </a:ext>
            </a:extLst>
          </p:cNvPr>
          <p:cNvSpPr txBox="1">
            <a:spLocks/>
          </p:cNvSpPr>
          <p:nvPr/>
        </p:nvSpPr>
        <p:spPr>
          <a:xfrm>
            <a:off x="336885" y="1375971"/>
            <a:ext cx="2470483" cy="2662535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 algn="l" defTabSz="609585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ea typeface="+mn-ea"/>
                <a:cs typeface="Helvetica"/>
              </a:defRPr>
            </a:lvl1pPr>
            <a:lvl2pPr marL="757748" indent="-452955" algn="l" defTabSz="609585" rtl="0" eaLnBrk="1" latinLnBrk="0" hangingPunct="1">
              <a:lnSpc>
                <a:spcPct val="110000"/>
              </a:lnSpc>
              <a:spcBef>
                <a:spcPct val="20000"/>
              </a:spcBef>
              <a:buFont typeface="Wingdings" charset="2"/>
              <a:buChar char="ü"/>
              <a:defRPr sz="2800" b="0" i="1" kern="1200">
                <a:solidFill>
                  <a:srgbClr val="1B6CB3"/>
                </a:solidFill>
                <a:latin typeface="Arial"/>
                <a:ea typeface="+mn-ea"/>
                <a:cs typeface="Helvetica"/>
              </a:defRPr>
            </a:lvl2pPr>
            <a:lvl3pPr marL="1062540" indent="-304792" algn="l" defTabSz="609585" rtl="0" eaLnBrk="1" latinLnBrk="0" hangingPunct="1">
              <a:lnSpc>
                <a:spcPct val="110000"/>
              </a:lnSpc>
              <a:spcBef>
                <a:spcPct val="20000"/>
              </a:spcBef>
              <a:buSzPct val="118000"/>
              <a:buFont typeface="Arial"/>
              <a:buChar char="•"/>
              <a:defRPr sz="2400" b="0" i="0" kern="1200">
                <a:solidFill>
                  <a:srgbClr val="616061"/>
                </a:solidFill>
                <a:latin typeface="Arial"/>
                <a:ea typeface="+mn-ea"/>
                <a:cs typeface="Arial"/>
              </a:defRPr>
            </a:lvl3pPr>
            <a:lvl4pPr marL="1674242" indent="-222245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rgbClr val="616061"/>
                </a:solidFill>
                <a:latin typeface="Arial"/>
                <a:ea typeface="+mn-ea"/>
                <a:cs typeface="Arial"/>
              </a:defRPr>
            </a:lvl4pPr>
            <a:lvl5pPr marL="2362141" indent="-23071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rgbClr val="616061"/>
                </a:solidFill>
                <a:latin typeface="Ariall"/>
                <a:ea typeface="+mn-ea"/>
                <a:cs typeface="Ariall"/>
              </a:defRPr>
            </a:lvl5pPr>
            <a:lvl6pPr marL="2893412" indent="-222245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16061"/>
                </a:solidFill>
                <a:latin typeface="Arial"/>
                <a:ea typeface="+mn-ea"/>
                <a:cs typeface="Arial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>
                <a:solidFill>
                  <a:schemeClr val="bg1"/>
                </a:solidFill>
              </a:rPr>
              <a:t>Annual process to request capital by facility, each department receiving top 1-3 priorities depending on cost </a:t>
            </a:r>
          </a:p>
          <a:p>
            <a:pPr marL="0" indent="0">
              <a:buFont typeface="Arial"/>
              <a:buNone/>
            </a:pPr>
            <a:endParaRPr lang="en-US" sz="1400" i="1" kern="1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Font typeface="Arial"/>
              <a:buNone/>
            </a:pPr>
            <a:r>
              <a:rPr lang="en-US" sz="1400" i="1" kern="1200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400" i="1" kern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Difficult to prioritize imaging equipment and creates a deficit of new technology </a:t>
            </a:r>
          </a:p>
          <a:p>
            <a:pPr marL="304793" lvl="1" indent="0">
              <a:buFont typeface="Wingdings" charset="2"/>
              <a:buNone/>
            </a:pPr>
            <a:endParaRPr lang="en-US" sz="20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70E5C95-653A-0F94-5C80-3EE1DCC63012}"/>
              </a:ext>
            </a:extLst>
          </p:cNvPr>
          <p:cNvSpPr txBox="1">
            <a:spLocks/>
          </p:cNvSpPr>
          <p:nvPr/>
        </p:nvSpPr>
        <p:spPr>
          <a:xfrm>
            <a:off x="336885" y="826952"/>
            <a:ext cx="8582526" cy="405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i="1" dirty="0">
                <a:solidFill>
                  <a:schemeClr val="bg1"/>
                </a:solidFill>
              </a:rPr>
              <a:t>“The Old Way”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74FB0F-0F56-1B97-6DF8-4FAC6A1AF44A}"/>
              </a:ext>
            </a:extLst>
          </p:cNvPr>
          <p:cNvSpPr txBox="1">
            <a:spLocks/>
          </p:cNvSpPr>
          <p:nvPr/>
        </p:nvSpPr>
        <p:spPr>
          <a:xfrm>
            <a:off x="3162041" y="1375971"/>
            <a:ext cx="2932213" cy="4026426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 algn="l" defTabSz="609585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ea typeface="+mn-ea"/>
                <a:cs typeface="Helvetica"/>
              </a:defRPr>
            </a:lvl1pPr>
            <a:lvl2pPr marL="757748" indent="-452955" algn="l" defTabSz="609585" rtl="0" eaLnBrk="1" latinLnBrk="0" hangingPunct="1">
              <a:lnSpc>
                <a:spcPct val="110000"/>
              </a:lnSpc>
              <a:spcBef>
                <a:spcPct val="20000"/>
              </a:spcBef>
              <a:buFont typeface="Wingdings" charset="2"/>
              <a:buChar char="ü"/>
              <a:defRPr sz="2800" b="0" i="1" kern="1200">
                <a:solidFill>
                  <a:srgbClr val="1B6CB3"/>
                </a:solidFill>
                <a:latin typeface="Arial"/>
                <a:ea typeface="+mn-ea"/>
                <a:cs typeface="Helvetica"/>
              </a:defRPr>
            </a:lvl2pPr>
            <a:lvl3pPr marL="1062540" indent="-304792" algn="l" defTabSz="609585" rtl="0" eaLnBrk="1" latinLnBrk="0" hangingPunct="1">
              <a:lnSpc>
                <a:spcPct val="110000"/>
              </a:lnSpc>
              <a:spcBef>
                <a:spcPct val="20000"/>
              </a:spcBef>
              <a:buSzPct val="118000"/>
              <a:buFont typeface="Arial"/>
              <a:buChar char="•"/>
              <a:defRPr sz="2400" b="0" i="0" kern="1200">
                <a:solidFill>
                  <a:srgbClr val="616061"/>
                </a:solidFill>
                <a:latin typeface="Arial"/>
                <a:ea typeface="+mn-ea"/>
                <a:cs typeface="Arial"/>
              </a:defRPr>
            </a:lvl3pPr>
            <a:lvl4pPr marL="1674242" indent="-222245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rgbClr val="616061"/>
                </a:solidFill>
                <a:latin typeface="Arial"/>
                <a:ea typeface="+mn-ea"/>
                <a:cs typeface="Arial"/>
              </a:defRPr>
            </a:lvl4pPr>
            <a:lvl5pPr marL="2362141" indent="-23071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rgbClr val="616061"/>
                </a:solidFill>
                <a:latin typeface="Ariall"/>
                <a:ea typeface="+mn-ea"/>
                <a:cs typeface="Ariall"/>
              </a:defRPr>
            </a:lvl5pPr>
            <a:lvl6pPr marL="2893412" indent="-222245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16061"/>
                </a:solidFill>
                <a:latin typeface="Arial"/>
                <a:ea typeface="+mn-ea"/>
                <a:cs typeface="Arial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No transparency into long term investment needs for financial planning</a:t>
            </a:r>
          </a:p>
          <a:p>
            <a:pPr marL="0" indent="0">
              <a:buFont typeface="Arial"/>
              <a:buNone/>
            </a:pPr>
            <a:endParaRPr lang="en-US" sz="1400" dirty="0"/>
          </a:p>
          <a:p>
            <a:pPr marL="0" indent="0">
              <a:buFont typeface="Arial"/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i="1" kern="12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400" i="1" kern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Leads to reactive replacement plans, break/fix approach adds disruption in patient care, dissatisfaction for staff and higher repair costs</a:t>
            </a:r>
          </a:p>
          <a:p>
            <a:pPr lvl="1"/>
            <a:endParaRPr lang="en-US" sz="2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2138DC-1BB0-0B8D-1945-5CE43B4A2B89}"/>
              </a:ext>
            </a:extLst>
          </p:cNvPr>
          <p:cNvSpPr txBox="1">
            <a:spLocks/>
          </p:cNvSpPr>
          <p:nvPr/>
        </p:nvSpPr>
        <p:spPr>
          <a:xfrm>
            <a:off x="6342439" y="1375971"/>
            <a:ext cx="2576972" cy="4026426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 algn="l" defTabSz="609585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ea typeface="+mn-ea"/>
                <a:cs typeface="Helvetica"/>
              </a:defRPr>
            </a:lvl1pPr>
            <a:lvl2pPr marL="757748" indent="-452955" algn="l" defTabSz="609585" rtl="0" eaLnBrk="1" latinLnBrk="0" hangingPunct="1">
              <a:lnSpc>
                <a:spcPct val="110000"/>
              </a:lnSpc>
              <a:spcBef>
                <a:spcPct val="20000"/>
              </a:spcBef>
              <a:buFont typeface="Wingdings" charset="2"/>
              <a:buChar char="ü"/>
              <a:defRPr sz="2800" b="0" i="1" kern="1200">
                <a:solidFill>
                  <a:srgbClr val="1B6CB3"/>
                </a:solidFill>
                <a:latin typeface="Arial"/>
                <a:ea typeface="+mn-ea"/>
                <a:cs typeface="Helvetica"/>
              </a:defRPr>
            </a:lvl2pPr>
            <a:lvl3pPr marL="1062540" indent="-304792" algn="l" defTabSz="609585" rtl="0" eaLnBrk="1" latinLnBrk="0" hangingPunct="1">
              <a:lnSpc>
                <a:spcPct val="110000"/>
              </a:lnSpc>
              <a:spcBef>
                <a:spcPct val="20000"/>
              </a:spcBef>
              <a:buSzPct val="118000"/>
              <a:buFont typeface="Arial"/>
              <a:buChar char="•"/>
              <a:defRPr sz="2400" b="0" i="0" kern="1200">
                <a:solidFill>
                  <a:srgbClr val="616061"/>
                </a:solidFill>
                <a:latin typeface="Arial"/>
                <a:ea typeface="+mn-ea"/>
                <a:cs typeface="Arial"/>
              </a:defRPr>
            </a:lvl3pPr>
            <a:lvl4pPr marL="1674242" indent="-222245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rgbClr val="616061"/>
                </a:solidFill>
                <a:latin typeface="Arial"/>
                <a:ea typeface="+mn-ea"/>
                <a:cs typeface="Arial"/>
              </a:defRPr>
            </a:lvl4pPr>
            <a:lvl5pPr marL="2362141" indent="-23071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rgbClr val="616061"/>
                </a:solidFill>
                <a:latin typeface="Ariall"/>
                <a:ea typeface="+mn-ea"/>
                <a:cs typeface="Ariall"/>
              </a:defRPr>
            </a:lvl5pPr>
            <a:lvl6pPr marL="2893412" indent="-222245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16061"/>
                </a:solidFill>
                <a:latin typeface="Arial"/>
                <a:ea typeface="+mn-ea"/>
                <a:cs typeface="Arial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Limited coordination to standardize equipment selection across the system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i="1" kern="1200" dirty="0">
              <a:solidFill>
                <a:srgbClr val="1B6CB3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400" i="1" kern="12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400" i="1" kern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Increased cost of service, reduced ability to rotate clinical and biomed techs across sites, reduced supply chain’s leverage to negotiate better terms 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986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86ED72-24F2-EB76-D044-441F526F6B86}"/>
              </a:ext>
            </a:extLst>
          </p:cNvPr>
          <p:cNvSpPr txBox="1"/>
          <p:nvPr/>
        </p:nvSpPr>
        <p:spPr>
          <a:xfrm>
            <a:off x="228600" y="262845"/>
            <a:ext cx="8704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Evolving a Technology Management Strategy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BED16-67FB-A220-147A-29ABE0E18BF1}"/>
              </a:ext>
            </a:extLst>
          </p:cNvPr>
          <p:cNvSpPr txBox="1"/>
          <p:nvPr/>
        </p:nvSpPr>
        <p:spPr>
          <a:xfrm>
            <a:off x="251606" y="816842"/>
            <a:ext cx="8704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Current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State Progression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580AD70-41FA-75D9-AABD-3B71622F0F5C}"/>
              </a:ext>
            </a:extLst>
          </p:cNvPr>
          <p:cNvSpPr txBox="1">
            <a:spLocks/>
          </p:cNvSpPr>
          <p:nvPr/>
        </p:nvSpPr>
        <p:spPr>
          <a:xfrm>
            <a:off x="251606" y="1461522"/>
            <a:ext cx="8704385" cy="30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Leverage HTM team to consult on front end replacement replanning</a:t>
            </a:r>
          </a:p>
          <a:p>
            <a:pPr algn="l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algn="l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Outlined multi-year replacement roadmaps for proactive and predictable capital replacement plans </a:t>
            </a:r>
          </a:p>
          <a:p>
            <a:pPr algn="l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algn="l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Implemented a technology platform to track prioritization plans and move away from spreadsheets</a:t>
            </a:r>
          </a:p>
          <a:p>
            <a:pPr algn="l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algn="l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Created a review cycle for all modalities to continuously refresh replacement plans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417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802" y="-28375"/>
            <a:ext cx="9207599" cy="5171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1D6B3E-93FC-89AB-E9C9-974B4BB5ADDA}"/>
              </a:ext>
            </a:extLst>
          </p:cNvPr>
          <p:cNvSpPr txBox="1"/>
          <p:nvPr/>
        </p:nvSpPr>
        <p:spPr>
          <a:xfrm>
            <a:off x="731920" y="232738"/>
            <a:ext cx="7680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Imaging Modality Review Cycle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6F5480-0F39-B9E2-4D13-663EECBA2395}"/>
              </a:ext>
            </a:extLst>
          </p:cNvPr>
          <p:cNvSpPr txBox="1"/>
          <p:nvPr/>
        </p:nvSpPr>
        <p:spPr>
          <a:xfrm>
            <a:off x="4785453" y="1037035"/>
            <a:ext cx="4208692" cy="3693319"/>
          </a:xfrm>
          <a:prstGeom prst="rect">
            <a:avLst/>
          </a:prstGeom>
          <a:noFill/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Established a 3-month review period for each modality led by HTM to validate data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13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Department leaders then review and confirm prioritization for replacement within the modality </a:t>
            </a:r>
          </a:p>
          <a:p>
            <a:pPr>
              <a:buClr>
                <a:schemeClr val="bg1"/>
              </a:buClr>
            </a:pPr>
            <a:endParaRPr lang="en-US" sz="13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Capital Portfolio Manager facilitates final prioritization exercise and creates replacement plan justification for executive approval </a:t>
            </a:r>
          </a:p>
          <a:p>
            <a:pPr>
              <a:buClr>
                <a:schemeClr val="bg1"/>
              </a:buClr>
            </a:pPr>
            <a:endParaRPr lang="en-US" sz="13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Finance and Executives endorse or modify recommendations for inclusion on the capital plan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13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Supply Chain engaged vendors for equipment selection, negotiation and installation with approved replacement plan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13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Re-review the modality replacement plan annually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9B6D8-C59B-2A3E-0681-0B78EC362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12" y="896496"/>
            <a:ext cx="4362889" cy="3974396"/>
          </a:xfrm>
          <a:prstGeom prst="rect">
            <a:avLst/>
          </a:prstGeom>
          <a:solidFill>
            <a:schemeClr val="lt1"/>
          </a:solidFill>
        </p:spPr>
      </p:pic>
    </p:spTree>
    <p:extLst>
      <p:ext uri="{BB962C8B-B14F-4D97-AF65-F5344CB8AC3E}">
        <p14:creationId xmlns:p14="http://schemas.microsoft.com/office/powerpoint/2010/main" val="82986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46D3BD-EF23-9BA0-ADC6-4FA26CB47E17}"/>
              </a:ext>
            </a:extLst>
          </p:cNvPr>
          <p:cNvSpPr txBox="1"/>
          <p:nvPr/>
        </p:nvSpPr>
        <p:spPr>
          <a:xfrm>
            <a:off x="576664" y="318184"/>
            <a:ext cx="7948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Implementing Imaging Replacement Roadmap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CF9B4-DF25-543B-5D53-4035553EB80F}"/>
              </a:ext>
            </a:extLst>
          </p:cNvPr>
          <p:cNvSpPr txBox="1"/>
          <p:nvPr/>
        </p:nvSpPr>
        <p:spPr>
          <a:xfrm>
            <a:off x="376880" y="801499"/>
            <a:ext cx="839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Technology</a:t>
            </a:r>
            <a:r>
              <a:rPr lang="en-US" sz="1600" i="1" dirty="0">
                <a:solidFill>
                  <a:schemeClr val="bg1"/>
                </a:solidFill>
              </a:rPr>
              <a:t> Assessment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A3E5A-4B36-3382-040A-BAC27E357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29" y="1299256"/>
            <a:ext cx="5377596" cy="3320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076DA-5838-67ED-1F8F-666303819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406" y="1324719"/>
            <a:ext cx="2827714" cy="1685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43B1AA-ADF0-3DFE-FD56-2810BF7A37A7}"/>
              </a:ext>
            </a:extLst>
          </p:cNvPr>
          <p:cNvSpPr txBox="1"/>
          <p:nvPr/>
        </p:nvSpPr>
        <p:spPr>
          <a:xfrm>
            <a:off x="5846366" y="3370644"/>
            <a:ext cx="292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End of Product Life (EOPL/EOM) 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End of Life (EOL)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End of Service Life (EOSL)/EOS)</a:t>
            </a:r>
          </a:p>
        </p:txBody>
      </p:sp>
    </p:spTree>
    <p:extLst>
      <p:ext uri="{BB962C8B-B14F-4D97-AF65-F5344CB8AC3E}">
        <p14:creationId xmlns:p14="http://schemas.microsoft.com/office/powerpoint/2010/main" val="73117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3599" y="-39863"/>
            <a:ext cx="920759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FE1E3-23AD-5A72-21C8-9932E4C672E1}"/>
              </a:ext>
            </a:extLst>
          </p:cNvPr>
          <p:cNvSpPr txBox="1"/>
          <p:nvPr/>
        </p:nvSpPr>
        <p:spPr>
          <a:xfrm>
            <a:off x="42426" y="158288"/>
            <a:ext cx="9101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Implementing Replacement Roadmaps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7BCCB-C513-09B7-5C8D-95D5AB9AF742}"/>
              </a:ext>
            </a:extLst>
          </p:cNvPr>
          <p:cNvSpPr txBox="1"/>
          <p:nvPr/>
        </p:nvSpPr>
        <p:spPr>
          <a:xfrm>
            <a:off x="170423" y="710878"/>
            <a:ext cx="8739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Replacement Plan Modeling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050CF-DFE5-E9B0-221C-05AB23584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62" y="1201914"/>
            <a:ext cx="8591714" cy="298285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760351D-F08C-2930-19A6-5D4F38C7DDCD}"/>
              </a:ext>
            </a:extLst>
          </p:cNvPr>
          <p:cNvSpPr txBox="1">
            <a:spLocks/>
          </p:cNvSpPr>
          <p:nvPr/>
        </p:nvSpPr>
        <p:spPr>
          <a:xfrm>
            <a:off x="350062" y="4399671"/>
            <a:ext cx="8591714" cy="49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i="1" dirty="0">
                <a:solidFill>
                  <a:schemeClr val="bg1"/>
                </a:solidFill>
              </a:rPr>
              <a:t>Base replacement plan modeling by fiscal year on technology assessment. Adjust between budget years with finance partners. </a:t>
            </a:r>
          </a:p>
        </p:txBody>
      </p:sp>
    </p:spTree>
    <p:extLst>
      <p:ext uri="{BB962C8B-B14F-4D97-AF65-F5344CB8AC3E}">
        <p14:creationId xmlns:p14="http://schemas.microsoft.com/office/powerpoint/2010/main" val="188783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830" y="0"/>
            <a:ext cx="909098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9DF472-2B88-713C-CDDA-7B754308362C}"/>
              </a:ext>
            </a:extLst>
          </p:cNvPr>
          <p:cNvSpPr txBox="1"/>
          <p:nvPr/>
        </p:nvSpPr>
        <p:spPr>
          <a:xfrm>
            <a:off x="84841" y="30418"/>
            <a:ext cx="9059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Prioritization Criteria for Replacement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62690-E55B-F62D-78E2-277BAD8BD085}"/>
              </a:ext>
            </a:extLst>
          </p:cNvPr>
          <p:cNvSpPr txBox="1"/>
          <p:nvPr/>
        </p:nvSpPr>
        <p:spPr>
          <a:xfrm>
            <a:off x="266852" y="577538"/>
            <a:ext cx="8792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Holistic Approach to Replacement Planning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4EC117A-8ABF-6E62-703F-EBCFB2DAB049}"/>
              </a:ext>
            </a:extLst>
          </p:cNvPr>
          <p:cNvSpPr>
            <a:spLocks/>
          </p:cNvSpPr>
          <p:nvPr/>
        </p:nvSpPr>
        <p:spPr bwMode="auto">
          <a:xfrm>
            <a:off x="3488656" y="1187113"/>
            <a:ext cx="1824943" cy="1305185"/>
          </a:xfrm>
          <a:custGeom>
            <a:avLst/>
            <a:gdLst>
              <a:gd name="T0" fmla="*/ 2638 w 3640"/>
              <a:gd name="T1" fmla="*/ 636 h 2638"/>
              <a:gd name="T2" fmla="*/ 2661 w 3640"/>
              <a:gd name="T3" fmla="*/ 731 h 2638"/>
              <a:gd name="T4" fmla="*/ 2710 w 3640"/>
              <a:gd name="T5" fmla="*/ 785 h 2638"/>
              <a:gd name="T6" fmla="*/ 2768 w 3640"/>
              <a:gd name="T7" fmla="*/ 811 h 2638"/>
              <a:gd name="T8" fmla="*/ 2811 w 3640"/>
              <a:gd name="T9" fmla="*/ 819 h 2638"/>
              <a:gd name="T10" fmla="*/ 2854 w 3640"/>
              <a:gd name="T11" fmla="*/ 816 h 2638"/>
              <a:gd name="T12" fmla="*/ 2928 w 3640"/>
              <a:gd name="T13" fmla="*/ 776 h 2638"/>
              <a:gd name="T14" fmla="*/ 2966 w 3640"/>
              <a:gd name="T15" fmla="*/ 728 h 2638"/>
              <a:gd name="T16" fmla="*/ 3069 w 3640"/>
              <a:gd name="T17" fmla="*/ 611 h 2638"/>
              <a:gd name="T18" fmla="*/ 3219 w 3640"/>
              <a:gd name="T19" fmla="*/ 550 h 2638"/>
              <a:gd name="T20" fmla="*/ 3381 w 3640"/>
              <a:gd name="T21" fmla="*/ 563 h 2638"/>
              <a:gd name="T22" fmla="*/ 3515 w 3640"/>
              <a:gd name="T23" fmla="*/ 649 h 2638"/>
              <a:gd name="T24" fmla="*/ 3606 w 3640"/>
              <a:gd name="T25" fmla="*/ 800 h 2638"/>
              <a:gd name="T26" fmla="*/ 3640 w 3640"/>
              <a:gd name="T27" fmla="*/ 1001 h 2638"/>
              <a:gd name="T28" fmla="*/ 3606 w 3640"/>
              <a:gd name="T29" fmla="*/ 1201 h 2638"/>
              <a:gd name="T30" fmla="*/ 3515 w 3640"/>
              <a:gd name="T31" fmla="*/ 1352 h 2638"/>
              <a:gd name="T32" fmla="*/ 3381 w 3640"/>
              <a:gd name="T33" fmla="*/ 1438 h 2638"/>
              <a:gd name="T34" fmla="*/ 3219 w 3640"/>
              <a:gd name="T35" fmla="*/ 1451 h 2638"/>
              <a:gd name="T36" fmla="*/ 3067 w 3640"/>
              <a:gd name="T37" fmla="*/ 1392 h 2638"/>
              <a:gd name="T38" fmla="*/ 2958 w 3640"/>
              <a:gd name="T39" fmla="*/ 1273 h 2638"/>
              <a:gd name="T40" fmla="*/ 2928 w 3640"/>
              <a:gd name="T41" fmla="*/ 1233 h 2638"/>
              <a:gd name="T42" fmla="*/ 2875 w 3640"/>
              <a:gd name="T43" fmla="*/ 1193 h 2638"/>
              <a:gd name="T44" fmla="*/ 2819 w 3640"/>
              <a:gd name="T45" fmla="*/ 1182 h 2638"/>
              <a:gd name="T46" fmla="*/ 2786 w 3640"/>
              <a:gd name="T47" fmla="*/ 1187 h 2638"/>
              <a:gd name="T48" fmla="*/ 2730 w 3640"/>
              <a:gd name="T49" fmla="*/ 1206 h 2638"/>
              <a:gd name="T50" fmla="*/ 2675 w 3640"/>
              <a:gd name="T51" fmla="*/ 1249 h 2638"/>
              <a:gd name="T52" fmla="*/ 2642 w 3640"/>
              <a:gd name="T53" fmla="*/ 1328 h 2638"/>
              <a:gd name="T54" fmla="*/ 1365 w 3640"/>
              <a:gd name="T55" fmla="*/ 2638 h 2638"/>
              <a:gd name="T56" fmla="*/ 1272 w 3640"/>
              <a:gd name="T57" fmla="*/ 2617 h 2638"/>
              <a:gd name="T58" fmla="*/ 1218 w 3640"/>
              <a:gd name="T59" fmla="*/ 2568 h 2638"/>
              <a:gd name="T60" fmla="*/ 1192 w 3640"/>
              <a:gd name="T61" fmla="*/ 2510 h 2638"/>
              <a:gd name="T62" fmla="*/ 1184 w 3640"/>
              <a:gd name="T63" fmla="*/ 2467 h 2638"/>
              <a:gd name="T64" fmla="*/ 1187 w 3640"/>
              <a:gd name="T65" fmla="*/ 2424 h 2638"/>
              <a:gd name="T66" fmla="*/ 1227 w 3640"/>
              <a:gd name="T67" fmla="*/ 2352 h 2638"/>
              <a:gd name="T68" fmla="*/ 1274 w 3640"/>
              <a:gd name="T69" fmla="*/ 2320 h 2638"/>
              <a:gd name="T70" fmla="*/ 1392 w 3640"/>
              <a:gd name="T71" fmla="*/ 2211 h 2638"/>
              <a:gd name="T72" fmla="*/ 1451 w 3640"/>
              <a:gd name="T73" fmla="*/ 2059 h 2638"/>
              <a:gd name="T74" fmla="*/ 1438 w 3640"/>
              <a:gd name="T75" fmla="*/ 1897 h 2638"/>
              <a:gd name="T76" fmla="*/ 1352 w 3640"/>
              <a:gd name="T77" fmla="*/ 1763 h 2638"/>
              <a:gd name="T78" fmla="*/ 1202 w 3640"/>
              <a:gd name="T79" fmla="*/ 1672 h 2638"/>
              <a:gd name="T80" fmla="*/ 1002 w 3640"/>
              <a:gd name="T81" fmla="*/ 1638 h 2638"/>
              <a:gd name="T82" fmla="*/ 800 w 3640"/>
              <a:gd name="T83" fmla="*/ 1672 h 2638"/>
              <a:gd name="T84" fmla="*/ 650 w 3640"/>
              <a:gd name="T85" fmla="*/ 1763 h 2638"/>
              <a:gd name="T86" fmla="*/ 563 w 3640"/>
              <a:gd name="T87" fmla="*/ 1897 h 2638"/>
              <a:gd name="T88" fmla="*/ 550 w 3640"/>
              <a:gd name="T89" fmla="*/ 2059 h 2638"/>
              <a:gd name="T90" fmla="*/ 611 w 3640"/>
              <a:gd name="T91" fmla="*/ 2209 h 2638"/>
              <a:gd name="T92" fmla="*/ 728 w 3640"/>
              <a:gd name="T93" fmla="*/ 2312 h 2638"/>
              <a:gd name="T94" fmla="*/ 776 w 3640"/>
              <a:gd name="T95" fmla="*/ 2350 h 2638"/>
              <a:gd name="T96" fmla="*/ 816 w 3640"/>
              <a:gd name="T97" fmla="*/ 2424 h 2638"/>
              <a:gd name="T98" fmla="*/ 819 w 3640"/>
              <a:gd name="T99" fmla="*/ 2467 h 2638"/>
              <a:gd name="T100" fmla="*/ 811 w 3640"/>
              <a:gd name="T101" fmla="*/ 2510 h 2638"/>
              <a:gd name="T102" fmla="*/ 786 w 3640"/>
              <a:gd name="T103" fmla="*/ 2568 h 2638"/>
              <a:gd name="T104" fmla="*/ 731 w 3640"/>
              <a:gd name="T105" fmla="*/ 2617 h 2638"/>
              <a:gd name="T106" fmla="*/ 637 w 3640"/>
              <a:gd name="T107" fmla="*/ 2638 h 2638"/>
              <a:gd name="T108" fmla="*/ 5 w 3640"/>
              <a:gd name="T109" fmla="*/ 222 h 2638"/>
              <a:gd name="T110" fmla="*/ 62 w 3640"/>
              <a:gd name="T111" fmla="*/ 96 h 2638"/>
              <a:gd name="T112" fmla="*/ 176 w 3640"/>
              <a:gd name="T113" fmla="*/ 16 h 2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40" h="2638">
                <a:moveTo>
                  <a:pt x="274" y="0"/>
                </a:moveTo>
                <a:lnTo>
                  <a:pt x="2638" y="0"/>
                </a:lnTo>
                <a:lnTo>
                  <a:pt x="2638" y="636"/>
                </a:lnTo>
                <a:lnTo>
                  <a:pt x="2642" y="673"/>
                </a:lnTo>
                <a:lnTo>
                  <a:pt x="2650" y="704"/>
                </a:lnTo>
                <a:lnTo>
                  <a:pt x="2661" y="731"/>
                </a:lnTo>
                <a:lnTo>
                  <a:pt x="2675" y="752"/>
                </a:lnTo>
                <a:lnTo>
                  <a:pt x="2693" y="771"/>
                </a:lnTo>
                <a:lnTo>
                  <a:pt x="2710" y="785"/>
                </a:lnTo>
                <a:lnTo>
                  <a:pt x="2730" y="796"/>
                </a:lnTo>
                <a:lnTo>
                  <a:pt x="2750" y="804"/>
                </a:lnTo>
                <a:lnTo>
                  <a:pt x="2768" y="811"/>
                </a:lnTo>
                <a:lnTo>
                  <a:pt x="2786" y="814"/>
                </a:lnTo>
                <a:lnTo>
                  <a:pt x="2800" y="817"/>
                </a:lnTo>
                <a:lnTo>
                  <a:pt x="2811" y="819"/>
                </a:lnTo>
                <a:lnTo>
                  <a:pt x="2819" y="819"/>
                </a:lnTo>
                <a:lnTo>
                  <a:pt x="2821" y="819"/>
                </a:lnTo>
                <a:lnTo>
                  <a:pt x="2854" y="816"/>
                </a:lnTo>
                <a:lnTo>
                  <a:pt x="2883" y="806"/>
                </a:lnTo>
                <a:lnTo>
                  <a:pt x="2907" y="792"/>
                </a:lnTo>
                <a:lnTo>
                  <a:pt x="2928" y="776"/>
                </a:lnTo>
                <a:lnTo>
                  <a:pt x="2944" y="758"/>
                </a:lnTo>
                <a:lnTo>
                  <a:pt x="2957" y="742"/>
                </a:lnTo>
                <a:lnTo>
                  <a:pt x="2966" y="728"/>
                </a:lnTo>
                <a:lnTo>
                  <a:pt x="2994" y="683"/>
                </a:lnTo>
                <a:lnTo>
                  <a:pt x="3029" y="644"/>
                </a:lnTo>
                <a:lnTo>
                  <a:pt x="3069" y="611"/>
                </a:lnTo>
                <a:lnTo>
                  <a:pt x="3114" y="584"/>
                </a:lnTo>
                <a:lnTo>
                  <a:pt x="3165" y="563"/>
                </a:lnTo>
                <a:lnTo>
                  <a:pt x="3219" y="550"/>
                </a:lnTo>
                <a:lnTo>
                  <a:pt x="3277" y="545"/>
                </a:lnTo>
                <a:lnTo>
                  <a:pt x="3330" y="550"/>
                </a:lnTo>
                <a:lnTo>
                  <a:pt x="3381" y="563"/>
                </a:lnTo>
                <a:lnTo>
                  <a:pt x="3429" y="584"/>
                </a:lnTo>
                <a:lnTo>
                  <a:pt x="3474" y="614"/>
                </a:lnTo>
                <a:lnTo>
                  <a:pt x="3515" y="649"/>
                </a:lnTo>
                <a:lnTo>
                  <a:pt x="3550" y="694"/>
                </a:lnTo>
                <a:lnTo>
                  <a:pt x="3581" y="744"/>
                </a:lnTo>
                <a:lnTo>
                  <a:pt x="3606" y="800"/>
                </a:lnTo>
                <a:lnTo>
                  <a:pt x="3626" y="862"/>
                </a:lnTo>
                <a:lnTo>
                  <a:pt x="3637" y="929"/>
                </a:lnTo>
                <a:lnTo>
                  <a:pt x="3640" y="1001"/>
                </a:lnTo>
                <a:lnTo>
                  <a:pt x="3637" y="1073"/>
                </a:lnTo>
                <a:lnTo>
                  <a:pt x="3626" y="1140"/>
                </a:lnTo>
                <a:lnTo>
                  <a:pt x="3606" y="1201"/>
                </a:lnTo>
                <a:lnTo>
                  <a:pt x="3581" y="1257"/>
                </a:lnTo>
                <a:lnTo>
                  <a:pt x="3550" y="1308"/>
                </a:lnTo>
                <a:lnTo>
                  <a:pt x="3515" y="1352"/>
                </a:lnTo>
                <a:lnTo>
                  <a:pt x="3474" y="1388"/>
                </a:lnTo>
                <a:lnTo>
                  <a:pt x="3429" y="1417"/>
                </a:lnTo>
                <a:lnTo>
                  <a:pt x="3381" y="1438"/>
                </a:lnTo>
                <a:lnTo>
                  <a:pt x="3330" y="1451"/>
                </a:lnTo>
                <a:lnTo>
                  <a:pt x="3277" y="1456"/>
                </a:lnTo>
                <a:lnTo>
                  <a:pt x="3219" y="1451"/>
                </a:lnTo>
                <a:lnTo>
                  <a:pt x="3165" y="1438"/>
                </a:lnTo>
                <a:lnTo>
                  <a:pt x="3114" y="1419"/>
                </a:lnTo>
                <a:lnTo>
                  <a:pt x="3067" y="1392"/>
                </a:lnTo>
                <a:lnTo>
                  <a:pt x="3026" y="1358"/>
                </a:lnTo>
                <a:lnTo>
                  <a:pt x="2989" y="1318"/>
                </a:lnTo>
                <a:lnTo>
                  <a:pt x="2958" y="1273"/>
                </a:lnTo>
                <a:lnTo>
                  <a:pt x="2950" y="1262"/>
                </a:lnTo>
                <a:lnTo>
                  <a:pt x="2941" y="1248"/>
                </a:lnTo>
                <a:lnTo>
                  <a:pt x="2928" y="1233"/>
                </a:lnTo>
                <a:lnTo>
                  <a:pt x="2914" y="1217"/>
                </a:lnTo>
                <a:lnTo>
                  <a:pt x="2896" y="1204"/>
                </a:lnTo>
                <a:lnTo>
                  <a:pt x="2875" y="1193"/>
                </a:lnTo>
                <a:lnTo>
                  <a:pt x="2850" y="1185"/>
                </a:lnTo>
                <a:lnTo>
                  <a:pt x="2821" y="1182"/>
                </a:lnTo>
                <a:lnTo>
                  <a:pt x="2819" y="1182"/>
                </a:lnTo>
                <a:lnTo>
                  <a:pt x="2811" y="1184"/>
                </a:lnTo>
                <a:lnTo>
                  <a:pt x="2800" y="1185"/>
                </a:lnTo>
                <a:lnTo>
                  <a:pt x="2786" y="1187"/>
                </a:lnTo>
                <a:lnTo>
                  <a:pt x="2768" y="1192"/>
                </a:lnTo>
                <a:lnTo>
                  <a:pt x="2750" y="1196"/>
                </a:lnTo>
                <a:lnTo>
                  <a:pt x="2730" y="1206"/>
                </a:lnTo>
                <a:lnTo>
                  <a:pt x="2710" y="1217"/>
                </a:lnTo>
                <a:lnTo>
                  <a:pt x="2693" y="1232"/>
                </a:lnTo>
                <a:lnTo>
                  <a:pt x="2675" y="1249"/>
                </a:lnTo>
                <a:lnTo>
                  <a:pt x="2661" y="1272"/>
                </a:lnTo>
                <a:lnTo>
                  <a:pt x="2650" y="1297"/>
                </a:lnTo>
                <a:lnTo>
                  <a:pt x="2642" y="1328"/>
                </a:lnTo>
                <a:lnTo>
                  <a:pt x="2638" y="1364"/>
                </a:lnTo>
                <a:lnTo>
                  <a:pt x="2638" y="2638"/>
                </a:lnTo>
                <a:lnTo>
                  <a:pt x="1365" y="2638"/>
                </a:lnTo>
                <a:lnTo>
                  <a:pt x="1330" y="2636"/>
                </a:lnTo>
                <a:lnTo>
                  <a:pt x="1298" y="2628"/>
                </a:lnTo>
                <a:lnTo>
                  <a:pt x="1272" y="2617"/>
                </a:lnTo>
                <a:lnTo>
                  <a:pt x="1250" y="2603"/>
                </a:lnTo>
                <a:lnTo>
                  <a:pt x="1232" y="2585"/>
                </a:lnTo>
                <a:lnTo>
                  <a:pt x="1218" y="2568"/>
                </a:lnTo>
                <a:lnTo>
                  <a:pt x="1206" y="2548"/>
                </a:lnTo>
                <a:lnTo>
                  <a:pt x="1197" y="2528"/>
                </a:lnTo>
                <a:lnTo>
                  <a:pt x="1192" y="2510"/>
                </a:lnTo>
                <a:lnTo>
                  <a:pt x="1187" y="2492"/>
                </a:lnTo>
                <a:lnTo>
                  <a:pt x="1186" y="2478"/>
                </a:lnTo>
                <a:lnTo>
                  <a:pt x="1184" y="2467"/>
                </a:lnTo>
                <a:lnTo>
                  <a:pt x="1182" y="2459"/>
                </a:lnTo>
                <a:lnTo>
                  <a:pt x="1182" y="2457"/>
                </a:lnTo>
                <a:lnTo>
                  <a:pt x="1187" y="2424"/>
                </a:lnTo>
                <a:lnTo>
                  <a:pt x="1197" y="2395"/>
                </a:lnTo>
                <a:lnTo>
                  <a:pt x="1210" y="2371"/>
                </a:lnTo>
                <a:lnTo>
                  <a:pt x="1227" y="2352"/>
                </a:lnTo>
                <a:lnTo>
                  <a:pt x="1245" y="2337"/>
                </a:lnTo>
                <a:lnTo>
                  <a:pt x="1261" y="2326"/>
                </a:lnTo>
                <a:lnTo>
                  <a:pt x="1274" y="2320"/>
                </a:lnTo>
                <a:lnTo>
                  <a:pt x="1318" y="2289"/>
                </a:lnTo>
                <a:lnTo>
                  <a:pt x="1358" y="2252"/>
                </a:lnTo>
                <a:lnTo>
                  <a:pt x="1392" y="2211"/>
                </a:lnTo>
                <a:lnTo>
                  <a:pt x="1419" y="2164"/>
                </a:lnTo>
                <a:lnTo>
                  <a:pt x="1438" y="2113"/>
                </a:lnTo>
                <a:lnTo>
                  <a:pt x="1451" y="2059"/>
                </a:lnTo>
                <a:lnTo>
                  <a:pt x="1456" y="2001"/>
                </a:lnTo>
                <a:lnTo>
                  <a:pt x="1451" y="1948"/>
                </a:lnTo>
                <a:lnTo>
                  <a:pt x="1438" y="1897"/>
                </a:lnTo>
                <a:lnTo>
                  <a:pt x="1418" y="1849"/>
                </a:lnTo>
                <a:lnTo>
                  <a:pt x="1389" y="1804"/>
                </a:lnTo>
                <a:lnTo>
                  <a:pt x="1352" y="1763"/>
                </a:lnTo>
                <a:lnTo>
                  <a:pt x="1309" y="1728"/>
                </a:lnTo>
                <a:lnTo>
                  <a:pt x="1259" y="1697"/>
                </a:lnTo>
                <a:lnTo>
                  <a:pt x="1202" y="1672"/>
                </a:lnTo>
                <a:lnTo>
                  <a:pt x="1141" y="1652"/>
                </a:lnTo>
                <a:lnTo>
                  <a:pt x="1074" y="1641"/>
                </a:lnTo>
                <a:lnTo>
                  <a:pt x="1002" y="1638"/>
                </a:lnTo>
                <a:lnTo>
                  <a:pt x="930" y="1641"/>
                </a:lnTo>
                <a:lnTo>
                  <a:pt x="862" y="1652"/>
                </a:lnTo>
                <a:lnTo>
                  <a:pt x="800" y="1672"/>
                </a:lnTo>
                <a:lnTo>
                  <a:pt x="744" y="1697"/>
                </a:lnTo>
                <a:lnTo>
                  <a:pt x="694" y="1728"/>
                </a:lnTo>
                <a:lnTo>
                  <a:pt x="650" y="1763"/>
                </a:lnTo>
                <a:lnTo>
                  <a:pt x="614" y="1804"/>
                </a:lnTo>
                <a:lnTo>
                  <a:pt x="586" y="1849"/>
                </a:lnTo>
                <a:lnTo>
                  <a:pt x="563" y="1897"/>
                </a:lnTo>
                <a:lnTo>
                  <a:pt x="550" y="1948"/>
                </a:lnTo>
                <a:lnTo>
                  <a:pt x="546" y="2001"/>
                </a:lnTo>
                <a:lnTo>
                  <a:pt x="550" y="2059"/>
                </a:lnTo>
                <a:lnTo>
                  <a:pt x="563" y="2113"/>
                </a:lnTo>
                <a:lnTo>
                  <a:pt x="584" y="2164"/>
                </a:lnTo>
                <a:lnTo>
                  <a:pt x="611" y="2209"/>
                </a:lnTo>
                <a:lnTo>
                  <a:pt x="645" y="2249"/>
                </a:lnTo>
                <a:lnTo>
                  <a:pt x="683" y="2284"/>
                </a:lnTo>
                <a:lnTo>
                  <a:pt x="728" y="2312"/>
                </a:lnTo>
                <a:lnTo>
                  <a:pt x="742" y="2321"/>
                </a:lnTo>
                <a:lnTo>
                  <a:pt x="758" y="2334"/>
                </a:lnTo>
                <a:lnTo>
                  <a:pt x="776" y="2350"/>
                </a:lnTo>
                <a:lnTo>
                  <a:pt x="792" y="2371"/>
                </a:lnTo>
                <a:lnTo>
                  <a:pt x="806" y="2395"/>
                </a:lnTo>
                <a:lnTo>
                  <a:pt x="816" y="2424"/>
                </a:lnTo>
                <a:lnTo>
                  <a:pt x="819" y="2457"/>
                </a:lnTo>
                <a:lnTo>
                  <a:pt x="819" y="2459"/>
                </a:lnTo>
                <a:lnTo>
                  <a:pt x="819" y="2467"/>
                </a:lnTo>
                <a:lnTo>
                  <a:pt x="818" y="2478"/>
                </a:lnTo>
                <a:lnTo>
                  <a:pt x="814" y="2492"/>
                </a:lnTo>
                <a:lnTo>
                  <a:pt x="811" y="2510"/>
                </a:lnTo>
                <a:lnTo>
                  <a:pt x="805" y="2528"/>
                </a:lnTo>
                <a:lnTo>
                  <a:pt x="797" y="2548"/>
                </a:lnTo>
                <a:lnTo>
                  <a:pt x="786" y="2568"/>
                </a:lnTo>
                <a:lnTo>
                  <a:pt x="771" y="2585"/>
                </a:lnTo>
                <a:lnTo>
                  <a:pt x="752" y="2603"/>
                </a:lnTo>
                <a:lnTo>
                  <a:pt x="731" y="2617"/>
                </a:lnTo>
                <a:lnTo>
                  <a:pt x="704" y="2628"/>
                </a:lnTo>
                <a:lnTo>
                  <a:pt x="674" y="2636"/>
                </a:lnTo>
                <a:lnTo>
                  <a:pt x="637" y="2638"/>
                </a:lnTo>
                <a:lnTo>
                  <a:pt x="0" y="2638"/>
                </a:lnTo>
                <a:lnTo>
                  <a:pt x="0" y="273"/>
                </a:lnTo>
                <a:lnTo>
                  <a:pt x="5" y="222"/>
                </a:lnTo>
                <a:lnTo>
                  <a:pt x="16" y="176"/>
                </a:lnTo>
                <a:lnTo>
                  <a:pt x="37" y="132"/>
                </a:lnTo>
                <a:lnTo>
                  <a:pt x="62" y="96"/>
                </a:lnTo>
                <a:lnTo>
                  <a:pt x="96" y="62"/>
                </a:lnTo>
                <a:lnTo>
                  <a:pt x="133" y="36"/>
                </a:lnTo>
                <a:lnTo>
                  <a:pt x="176" y="16"/>
                </a:lnTo>
                <a:lnTo>
                  <a:pt x="222" y="4"/>
                </a:lnTo>
                <a:lnTo>
                  <a:pt x="27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1A12398-501C-4F45-A05B-FDB1BDCA66AC}"/>
              </a:ext>
            </a:extLst>
          </p:cNvPr>
          <p:cNvSpPr txBox="1"/>
          <p:nvPr/>
        </p:nvSpPr>
        <p:spPr>
          <a:xfrm>
            <a:off x="3508662" y="1414973"/>
            <a:ext cx="1385328" cy="4247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Clinical Input&amp; Utilization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E90BCB3-6FE4-3770-BA59-335D981CFA8F}"/>
              </a:ext>
            </a:extLst>
          </p:cNvPr>
          <p:cNvSpPr>
            <a:spLocks/>
          </p:cNvSpPr>
          <p:nvPr/>
        </p:nvSpPr>
        <p:spPr bwMode="auto">
          <a:xfrm>
            <a:off x="4822510" y="1188972"/>
            <a:ext cx="1327720" cy="1804104"/>
          </a:xfrm>
          <a:custGeom>
            <a:avLst/>
            <a:gdLst>
              <a:gd name="T0" fmla="*/ 2418 w 2640"/>
              <a:gd name="T1" fmla="*/ 4 h 3640"/>
              <a:gd name="T2" fmla="*/ 2544 w 2640"/>
              <a:gd name="T3" fmla="*/ 62 h 3640"/>
              <a:gd name="T4" fmla="*/ 2624 w 2640"/>
              <a:gd name="T5" fmla="*/ 176 h 3640"/>
              <a:gd name="T6" fmla="*/ 2640 w 2640"/>
              <a:gd name="T7" fmla="*/ 2638 h 3640"/>
              <a:gd name="T8" fmla="*/ 1936 w 2640"/>
              <a:gd name="T9" fmla="*/ 2649 h 3640"/>
              <a:gd name="T10" fmla="*/ 1869 w 2640"/>
              <a:gd name="T11" fmla="*/ 2692 h 3640"/>
              <a:gd name="T12" fmla="*/ 1836 w 2640"/>
              <a:gd name="T13" fmla="*/ 2748 h 3640"/>
              <a:gd name="T14" fmla="*/ 1823 w 2640"/>
              <a:gd name="T15" fmla="*/ 2800 h 3640"/>
              <a:gd name="T16" fmla="*/ 1821 w 2640"/>
              <a:gd name="T17" fmla="*/ 2820 h 3640"/>
              <a:gd name="T18" fmla="*/ 1848 w 2640"/>
              <a:gd name="T19" fmla="*/ 2907 h 3640"/>
              <a:gd name="T20" fmla="*/ 1898 w 2640"/>
              <a:gd name="T21" fmla="*/ 2956 h 3640"/>
              <a:gd name="T22" fmla="*/ 1996 w 2640"/>
              <a:gd name="T23" fmla="*/ 3033 h 3640"/>
              <a:gd name="T24" fmla="*/ 2077 w 2640"/>
              <a:gd name="T25" fmla="*/ 3169 h 3640"/>
              <a:gd name="T26" fmla="*/ 2090 w 2640"/>
              <a:gd name="T27" fmla="*/ 3329 h 3640"/>
              <a:gd name="T28" fmla="*/ 2026 w 2640"/>
              <a:gd name="T29" fmla="*/ 3473 h 3640"/>
              <a:gd name="T30" fmla="*/ 1896 w 2640"/>
              <a:gd name="T31" fmla="*/ 3580 h 3640"/>
              <a:gd name="T32" fmla="*/ 1711 w 2640"/>
              <a:gd name="T33" fmla="*/ 3636 h 3640"/>
              <a:gd name="T34" fmla="*/ 1500 w 2640"/>
              <a:gd name="T35" fmla="*/ 3624 h 3640"/>
              <a:gd name="T36" fmla="*/ 1332 w 2640"/>
              <a:gd name="T37" fmla="*/ 3550 h 3640"/>
              <a:gd name="T38" fmla="*/ 1223 w 2640"/>
              <a:gd name="T39" fmla="*/ 3428 h 3640"/>
              <a:gd name="T40" fmla="*/ 1184 w 2640"/>
              <a:gd name="T41" fmla="*/ 3276 h 3640"/>
              <a:gd name="T42" fmla="*/ 1221 w 2640"/>
              <a:gd name="T43" fmla="*/ 3113 h 3640"/>
              <a:gd name="T44" fmla="*/ 1322 w 2640"/>
              <a:gd name="T45" fmla="*/ 2988 h 3640"/>
              <a:gd name="T46" fmla="*/ 1392 w 2640"/>
              <a:gd name="T47" fmla="*/ 2940 h 3640"/>
              <a:gd name="T48" fmla="*/ 1436 w 2640"/>
              <a:gd name="T49" fmla="*/ 2896 h 3640"/>
              <a:gd name="T50" fmla="*/ 1458 w 2640"/>
              <a:gd name="T51" fmla="*/ 2820 h 3640"/>
              <a:gd name="T52" fmla="*/ 1455 w 2640"/>
              <a:gd name="T53" fmla="*/ 2800 h 3640"/>
              <a:gd name="T54" fmla="*/ 1444 w 2640"/>
              <a:gd name="T55" fmla="*/ 2748 h 3640"/>
              <a:gd name="T56" fmla="*/ 1408 w 2640"/>
              <a:gd name="T57" fmla="*/ 2692 h 3640"/>
              <a:gd name="T58" fmla="*/ 1343 w 2640"/>
              <a:gd name="T59" fmla="*/ 2649 h 3640"/>
              <a:gd name="T60" fmla="*/ 0 w 2640"/>
              <a:gd name="T61" fmla="*/ 2638 h 3640"/>
              <a:gd name="T62" fmla="*/ 12 w 2640"/>
              <a:gd name="T63" fmla="*/ 1297 h 3640"/>
              <a:gd name="T64" fmla="*/ 55 w 2640"/>
              <a:gd name="T65" fmla="*/ 1232 h 3640"/>
              <a:gd name="T66" fmla="*/ 112 w 2640"/>
              <a:gd name="T67" fmla="*/ 1196 h 3640"/>
              <a:gd name="T68" fmla="*/ 162 w 2640"/>
              <a:gd name="T69" fmla="*/ 1185 h 3640"/>
              <a:gd name="T70" fmla="*/ 183 w 2640"/>
              <a:gd name="T71" fmla="*/ 1182 h 3640"/>
              <a:gd name="T72" fmla="*/ 269 w 2640"/>
              <a:gd name="T73" fmla="*/ 1209 h 3640"/>
              <a:gd name="T74" fmla="*/ 314 w 2640"/>
              <a:gd name="T75" fmla="*/ 1260 h 3640"/>
              <a:gd name="T76" fmla="*/ 388 w 2640"/>
              <a:gd name="T77" fmla="*/ 1358 h 3640"/>
              <a:gd name="T78" fmla="*/ 527 w 2640"/>
              <a:gd name="T79" fmla="*/ 1438 h 3640"/>
              <a:gd name="T80" fmla="*/ 692 w 2640"/>
              <a:gd name="T81" fmla="*/ 1451 h 3640"/>
              <a:gd name="T82" fmla="*/ 836 w 2640"/>
              <a:gd name="T83" fmla="*/ 1388 h 3640"/>
              <a:gd name="T84" fmla="*/ 943 w 2640"/>
              <a:gd name="T85" fmla="*/ 1257 h 3640"/>
              <a:gd name="T86" fmla="*/ 999 w 2640"/>
              <a:gd name="T87" fmla="*/ 1073 h 3640"/>
              <a:gd name="T88" fmla="*/ 988 w 2640"/>
              <a:gd name="T89" fmla="*/ 862 h 3640"/>
              <a:gd name="T90" fmla="*/ 912 w 2640"/>
              <a:gd name="T91" fmla="*/ 694 h 3640"/>
              <a:gd name="T92" fmla="*/ 791 w 2640"/>
              <a:gd name="T93" fmla="*/ 584 h 3640"/>
              <a:gd name="T94" fmla="*/ 639 w 2640"/>
              <a:gd name="T95" fmla="*/ 545 h 3640"/>
              <a:gd name="T96" fmla="*/ 476 w 2640"/>
              <a:gd name="T97" fmla="*/ 584 h 3640"/>
              <a:gd name="T98" fmla="*/ 356 w 2640"/>
              <a:gd name="T99" fmla="*/ 683 h 3640"/>
              <a:gd name="T100" fmla="*/ 306 w 2640"/>
              <a:gd name="T101" fmla="*/ 758 h 3640"/>
              <a:gd name="T102" fmla="*/ 245 w 2640"/>
              <a:gd name="T103" fmla="*/ 806 h 3640"/>
              <a:gd name="T104" fmla="*/ 181 w 2640"/>
              <a:gd name="T105" fmla="*/ 819 h 3640"/>
              <a:gd name="T106" fmla="*/ 148 w 2640"/>
              <a:gd name="T107" fmla="*/ 814 h 3640"/>
              <a:gd name="T108" fmla="*/ 92 w 2640"/>
              <a:gd name="T109" fmla="*/ 796 h 3640"/>
              <a:gd name="T110" fmla="*/ 37 w 2640"/>
              <a:gd name="T111" fmla="*/ 752 h 3640"/>
              <a:gd name="T112" fmla="*/ 4 w 2640"/>
              <a:gd name="T113" fmla="*/ 673 h 3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40" h="3640">
                <a:moveTo>
                  <a:pt x="0" y="0"/>
                </a:moveTo>
                <a:lnTo>
                  <a:pt x="2367" y="0"/>
                </a:lnTo>
                <a:lnTo>
                  <a:pt x="2418" y="4"/>
                </a:lnTo>
                <a:lnTo>
                  <a:pt x="2464" y="16"/>
                </a:lnTo>
                <a:lnTo>
                  <a:pt x="2508" y="36"/>
                </a:lnTo>
                <a:lnTo>
                  <a:pt x="2544" y="62"/>
                </a:lnTo>
                <a:lnTo>
                  <a:pt x="2578" y="96"/>
                </a:lnTo>
                <a:lnTo>
                  <a:pt x="2604" y="132"/>
                </a:lnTo>
                <a:lnTo>
                  <a:pt x="2624" y="176"/>
                </a:lnTo>
                <a:lnTo>
                  <a:pt x="2636" y="222"/>
                </a:lnTo>
                <a:lnTo>
                  <a:pt x="2640" y="273"/>
                </a:lnTo>
                <a:lnTo>
                  <a:pt x="2640" y="2638"/>
                </a:lnTo>
                <a:lnTo>
                  <a:pt x="2004" y="2638"/>
                </a:lnTo>
                <a:lnTo>
                  <a:pt x="1967" y="2641"/>
                </a:lnTo>
                <a:lnTo>
                  <a:pt x="1936" y="2649"/>
                </a:lnTo>
                <a:lnTo>
                  <a:pt x="1909" y="2660"/>
                </a:lnTo>
                <a:lnTo>
                  <a:pt x="1888" y="2675"/>
                </a:lnTo>
                <a:lnTo>
                  <a:pt x="1869" y="2692"/>
                </a:lnTo>
                <a:lnTo>
                  <a:pt x="1855" y="2710"/>
                </a:lnTo>
                <a:lnTo>
                  <a:pt x="1844" y="2729"/>
                </a:lnTo>
                <a:lnTo>
                  <a:pt x="1836" y="2748"/>
                </a:lnTo>
                <a:lnTo>
                  <a:pt x="1829" y="2768"/>
                </a:lnTo>
                <a:lnTo>
                  <a:pt x="1826" y="2785"/>
                </a:lnTo>
                <a:lnTo>
                  <a:pt x="1823" y="2800"/>
                </a:lnTo>
                <a:lnTo>
                  <a:pt x="1821" y="2811"/>
                </a:lnTo>
                <a:lnTo>
                  <a:pt x="1821" y="2819"/>
                </a:lnTo>
                <a:lnTo>
                  <a:pt x="1821" y="2820"/>
                </a:lnTo>
                <a:lnTo>
                  <a:pt x="1824" y="2854"/>
                </a:lnTo>
                <a:lnTo>
                  <a:pt x="1834" y="2883"/>
                </a:lnTo>
                <a:lnTo>
                  <a:pt x="1848" y="2907"/>
                </a:lnTo>
                <a:lnTo>
                  <a:pt x="1864" y="2928"/>
                </a:lnTo>
                <a:lnTo>
                  <a:pt x="1882" y="2944"/>
                </a:lnTo>
                <a:lnTo>
                  <a:pt x="1898" y="2956"/>
                </a:lnTo>
                <a:lnTo>
                  <a:pt x="1912" y="2966"/>
                </a:lnTo>
                <a:lnTo>
                  <a:pt x="1957" y="2996"/>
                </a:lnTo>
                <a:lnTo>
                  <a:pt x="1996" y="3033"/>
                </a:lnTo>
                <a:lnTo>
                  <a:pt x="2029" y="3075"/>
                </a:lnTo>
                <a:lnTo>
                  <a:pt x="2056" y="3121"/>
                </a:lnTo>
                <a:lnTo>
                  <a:pt x="2077" y="3169"/>
                </a:lnTo>
                <a:lnTo>
                  <a:pt x="2090" y="3222"/>
                </a:lnTo>
                <a:lnTo>
                  <a:pt x="2095" y="3276"/>
                </a:lnTo>
                <a:lnTo>
                  <a:pt x="2090" y="3329"/>
                </a:lnTo>
                <a:lnTo>
                  <a:pt x="2077" y="3380"/>
                </a:lnTo>
                <a:lnTo>
                  <a:pt x="2056" y="3428"/>
                </a:lnTo>
                <a:lnTo>
                  <a:pt x="2026" y="3473"/>
                </a:lnTo>
                <a:lnTo>
                  <a:pt x="1991" y="3515"/>
                </a:lnTo>
                <a:lnTo>
                  <a:pt x="1946" y="3550"/>
                </a:lnTo>
                <a:lnTo>
                  <a:pt x="1896" y="3580"/>
                </a:lnTo>
                <a:lnTo>
                  <a:pt x="1840" y="3606"/>
                </a:lnTo>
                <a:lnTo>
                  <a:pt x="1778" y="3624"/>
                </a:lnTo>
                <a:lnTo>
                  <a:pt x="1711" y="3636"/>
                </a:lnTo>
                <a:lnTo>
                  <a:pt x="1639" y="3640"/>
                </a:lnTo>
                <a:lnTo>
                  <a:pt x="1567" y="3636"/>
                </a:lnTo>
                <a:lnTo>
                  <a:pt x="1500" y="3624"/>
                </a:lnTo>
                <a:lnTo>
                  <a:pt x="1439" y="3606"/>
                </a:lnTo>
                <a:lnTo>
                  <a:pt x="1383" y="3580"/>
                </a:lnTo>
                <a:lnTo>
                  <a:pt x="1332" y="3550"/>
                </a:lnTo>
                <a:lnTo>
                  <a:pt x="1288" y="3515"/>
                </a:lnTo>
                <a:lnTo>
                  <a:pt x="1252" y="3473"/>
                </a:lnTo>
                <a:lnTo>
                  <a:pt x="1223" y="3428"/>
                </a:lnTo>
                <a:lnTo>
                  <a:pt x="1202" y="3380"/>
                </a:lnTo>
                <a:lnTo>
                  <a:pt x="1189" y="3329"/>
                </a:lnTo>
                <a:lnTo>
                  <a:pt x="1184" y="3276"/>
                </a:lnTo>
                <a:lnTo>
                  <a:pt x="1189" y="3219"/>
                </a:lnTo>
                <a:lnTo>
                  <a:pt x="1202" y="3164"/>
                </a:lnTo>
                <a:lnTo>
                  <a:pt x="1221" y="3113"/>
                </a:lnTo>
                <a:lnTo>
                  <a:pt x="1248" y="3067"/>
                </a:lnTo>
                <a:lnTo>
                  <a:pt x="1282" y="3025"/>
                </a:lnTo>
                <a:lnTo>
                  <a:pt x="1322" y="2988"/>
                </a:lnTo>
                <a:lnTo>
                  <a:pt x="1367" y="2958"/>
                </a:lnTo>
                <a:lnTo>
                  <a:pt x="1378" y="2950"/>
                </a:lnTo>
                <a:lnTo>
                  <a:pt x="1392" y="2940"/>
                </a:lnTo>
                <a:lnTo>
                  <a:pt x="1407" y="2928"/>
                </a:lnTo>
                <a:lnTo>
                  <a:pt x="1423" y="2913"/>
                </a:lnTo>
                <a:lnTo>
                  <a:pt x="1436" y="2896"/>
                </a:lnTo>
                <a:lnTo>
                  <a:pt x="1447" y="2875"/>
                </a:lnTo>
                <a:lnTo>
                  <a:pt x="1455" y="2849"/>
                </a:lnTo>
                <a:lnTo>
                  <a:pt x="1458" y="2820"/>
                </a:lnTo>
                <a:lnTo>
                  <a:pt x="1458" y="2819"/>
                </a:lnTo>
                <a:lnTo>
                  <a:pt x="1456" y="2811"/>
                </a:lnTo>
                <a:lnTo>
                  <a:pt x="1455" y="2800"/>
                </a:lnTo>
                <a:lnTo>
                  <a:pt x="1453" y="2785"/>
                </a:lnTo>
                <a:lnTo>
                  <a:pt x="1448" y="2768"/>
                </a:lnTo>
                <a:lnTo>
                  <a:pt x="1444" y="2748"/>
                </a:lnTo>
                <a:lnTo>
                  <a:pt x="1434" y="2729"/>
                </a:lnTo>
                <a:lnTo>
                  <a:pt x="1423" y="2710"/>
                </a:lnTo>
                <a:lnTo>
                  <a:pt x="1408" y="2692"/>
                </a:lnTo>
                <a:lnTo>
                  <a:pt x="1391" y="2675"/>
                </a:lnTo>
                <a:lnTo>
                  <a:pt x="1368" y="2660"/>
                </a:lnTo>
                <a:lnTo>
                  <a:pt x="1343" y="2649"/>
                </a:lnTo>
                <a:lnTo>
                  <a:pt x="1312" y="2641"/>
                </a:lnTo>
                <a:lnTo>
                  <a:pt x="1276" y="2638"/>
                </a:lnTo>
                <a:lnTo>
                  <a:pt x="0" y="2638"/>
                </a:lnTo>
                <a:lnTo>
                  <a:pt x="0" y="1364"/>
                </a:lnTo>
                <a:lnTo>
                  <a:pt x="4" y="1328"/>
                </a:lnTo>
                <a:lnTo>
                  <a:pt x="12" y="1297"/>
                </a:lnTo>
                <a:lnTo>
                  <a:pt x="23" y="1272"/>
                </a:lnTo>
                <a:lnTo>
                  <a:pt x="37" y="1249"/>
                </a:lnTo>
                <a:lnTo>
                  <a:pt x="55" y="1232"/>
                </a:lnTo>
                <a:lnTo>
                  <a:pt x="72" y="1217"/>
                </a:lnTo>
                <a:lnTo>
                  <a:pt x="92" y="1206"/>
                </a:lnTo>
                <a:lnTo>
                  <a:pt x="112" y="1196"/>
                </a:lnTo>
                <a:lnTo>
                  <a:pt x="130" y="1192"/>
                </a:lnTo>
                <a:lnTo>
                  <a:pt x="148" y="1187"/>
                </a:lnTo>
                <a:lnTo>
                  <a:pt x="162" y="1185"/>
                </a:lnTo>
                <a:lnTo>
                  <a:pt x="173" y="1184"/>
                </a:lnTo>
                <a:lnTo>
                  <a:pt x="181" y="1182"/>
                </a:lnTo>
                <a:lnTo>
                  <a:pt x="183" y="1182"/>
                </a:lnTo>
                <a:lnTo>
                  <a:pt x="216" y="1187"/>
                </a:lnTo>
                <a:lnTo>
                  <a:pt x="245" y="1196"/>
                </a:lnTo>
                <a:lnTo>
                  <a:pt x="269" y="1209"/>
                </a:lnTo>
                <a:lnTo>
                  <a:pt x="288" y="1227"/>
                </a:lnTo>
                <a:lnTo>
                  <a:pt x="303" y="1244"/>
                </a:lnTo>
                <a:lnTo>
                  <a:pt x="314" y="1260"/>
                </a:lnTo>
                <a:lnTo>
                  <a:pt x="320" y="1273"/>
                </a:lnTo>
                <a:lnTo>
                  <a:pt x="351" y="1318"/>
                </a:lnTo>
                <a:lnTo>
                  <a:pt x="388" y="1358"/>
                </a:lnTo>
                <a:lnTo>
                  <a:pt x="429" y="1392"/>
                </a:lnTo>
                <a:lnTo>
                  <a:pt x="476" y="1419"/>
                </a:lnTo>
                <a:lnTo>
                  <a:pt x="527" y="1438"/>
                </a:lnTo>
                <a:lnTo>
                  <a:pt x="581" y="1451"/>
                </a:lnTo>
                <a:lnTo>
                  <a:pt x="639" y="1456"/>
                </a:lnTo>
                <a:lnTo>
                  <a:pt x="692" y="1451"/>
                </a:lnTo>
                <a:lnTo>
                  <a:pt x="743" y="1438"/>
                </a:lnTo>
                <a:lnTo>
                  <a:pt x="791" y="1417"/>
                </a:lnTo>
                <a:lnTo>
                  <a:pt x="836" y="1388"/>
                </a:lnTo>
                <a:lnTo>
                  <a:pt x="877" y="1352"/>
                </a:lnTo>
                <a:lnTo>
                  <a:pt x="912" y="1308"/>
                </a:lnTo>
                <a:lnTo>
                  <a:pt x="943" y="1257"/>
                </a:lnTo>
                <a:lnTo>
                  <a:pt x="968" y="1201"/>
                </a:lnTo>
                <a:lnTo>
                  <a:pt x="988" y="1140"/>
                </a:lnTo>
                <a:lnTo>
                  <a:pt x="999" y="1073"/>
                </a:lnTo>
                <a:lnTo>
                  <a:pt x="1002" y="1001"/>
                </a:lnTo>
                <a:lnTo>
                  <a:pt x="999" y="929"/>
                </a:lnTo>
                <a:lnTo>
                  <a:pt x="988" y="862"/>
                </a:lnTo>
                <a:lnTo>
                  <a:pt x="968" y="800"/>
                </a:lnTo>
                <a:lnTo>
                  <a:pt x="943" y="744"/>
                </a:lnTo>
                <a:lnTo>
                  <a:pt x="912" y="694"/>
                </a:lnTo>
                <a:lnTo>
                  <a:pt x="877" y="649"/>
                </a:lnTo>
                <a:lnTo>
                  <a:pt x="836" y="614"/>
                </a:lnTo>
                <a:lnTo>
                  <a:pt x="791" y="584"/>
                </a:lnTo>
                <a:lnTo>
                  <a:pt x="743" y="563"/>
                </a:lnTo>
                <a:lnTo>
                  <a:pt x="692" y="550"/>
                </a:lnTo>
                <a:lnTo>
                  <a:pt x="639" y="545"/>
                </a:lnTo>
                <a:lnTo>
                  <a:pt x="581" y="550"/>
                </a:lnTo>
                <a:lnTo>
                  <a:pt x="527" y="563"/>
                </a:lnTo>
                <a:lnTo>
                  <a:pt x="476" y="584"/>
                </a:lnTo>
                <a:lnTo>
                  <a:pt x="431" y="611"/>
                </a:lnTo>
                <a:lnTo>
                  <a:pt x="391" y="644"/>
                </a:lnTo>
                <a:lnTo>
                  <a:pt x="356" y="683"/>
                </a:lnTo>
                <a:lnTo>
                  <a:pt x="328" y="728"/>
                </a:lnTo>
                <a:lnTo>
                  <a:pt x="319" y="742"/>
                </a:lnTo>
                <a:lnTo>
                  <a:pt x="306" y="758"/>
                </a:lnTo>
                <a:lnTo>
                  <a:pt x="290" y="776"/>
                </a:lnTo>
                <a:lnTo>
                  <a:pt x="269" y="792"/>
                </a:lnTo>
                <a:lnTo>
                  <a:pt x="245" y="806"/>
                </a:lnTo>
                <a:lnTo>
                  <a:pt x="216" y="816"/>
                </a:lnTo>
                <a:lnTo>
                  <a:pt x="183" y="819"/>
                </a:lnTo>
                <a:lnTo>
                  <a:pt x="181" y="819"/>
                </a:lnTo>
                <a:lnTo>
                  <a:pt x="173" y="819"/>
                </a:lnTo>
                <a:lnTo>
                  <a:pt x="162" y="817"/>
                </a:lnTo>
                <a:lnTo>
                  <a:pt x="148" y="814"/>
                </a:lnTo>
                <a:lnTo>
                  <a:pt x="130" y="811"/>
                </a:lnTo>
                <a:lnTo>
                  <a:pt x="112" y="804"/>
                </a:lnTo>
                <a:lnTo>
                  <a:pt x="92" y="796"/>
                </a:lnTo>
                <a:lnTo>
                  <a:pt x="72" y="785"/>
                </a:lnTo>
                <a:lnTo>
                  <a:pt x="55" y="771"/>
                </a:lnTo>
                <a:lnTo>
                  <a:pt x="37" y="752"/>
                </a:lnTo>
                <a:lnTo>
                  <a:pt x="23" y="731"/>
                </a:lnTo>
                <a:lnTo>
                  <a:pt x="12" y="704"/>
                </a:lnTo>
                <a:lnTo>
                  <a:pt x="4" y="673"/>
                </a:lnTo>
                <a:lnTo>
                  <a:pt x="0" y="63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954328C-0376-62F5-48E6-CBDD5426F56A}"/>
              </a:ext>
            </a:extLst>
          </p:cNvPr>
          <p:cNvSpPr txBox="1"/>
          <p:nvPr/>
        </p:nvSpPr>
        <p:spPr>
          <a:xfrm>
            <a:off x="4786443" y="2016617"/>
            <a:ext cx="1385328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Financials &amp; Risk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0B33276F-1E22-9BC2-37DF-D06A0B1B39FF}"/>
              </a:ext>
            </a:extLst>
          </p:cNvPr>
          <p:cNvSpPr>
            <a:spLocks/>
          </p:cNvSpPr>
          <p:nvPr/>
        </p:nvSpPr>
        <p:spPr bwMode="auto">
          <a:xfrm>
            <a:off x="3482649" y="2016617"/>
            <a:ext cx="1327721" cy="1804104"/>
          </a:xfrm>
          <a:custGeom>
            <a:avLst/>
            <a:gdLst>
              <a:gd name="T0" fmla="*/ 1141 w 2638"/>
              <a:gd name="T1" fmla="*/ 14 h 3640"/>
              <a:gd name="T2" fmla="*/ 1309 w 2638"/>
              <a:gd name="T3" fmla="*/ 90 h 3640"/>
              <a:gd name="T4" fmla="*/ 1418 w 2638"/>
              <a:gd name="T5" fmla="*/ 211 h 3640"/>
              <a:gd name="T6" fmla="*/ 1456 w 2638"/>
              <a:gd name="T7" fmla="*/ 363 h 3640"/>
              <a:gd name="T8" fmla="*/ 1419 w 2638"/>
              <a:gd name="T9" fmla="*/ 526 h 3640"/>
              <a:gd name="T10" fmla="*/ 1318 w 2638"/>
              <a:gd name="T11" fmla="*/ 651 h 3640"/>
              <a:gd name="T12" fmla="*/ 1248 w 2638"/>
              <a:gd name="T13" fmla="*/ 699 h 3640"/>
              <a:gd name="T14" fmla="*/ 1205 w 2638"/>
              <a:gd name="T15" fmla="*/ 744 h 3640"/>
              <a:gd name="T16" fmla="*/ 1182 w 2638"/>
              <a:gd name="T17" fmla="*/ 819 h 3640"/>
              <a:gd name="T18" fmla="*/ 1186 w 2638"/>
              <a:gd name="T19" fmla="*/ 840 h 3640"/>
              <a:gd name="T20" fmla="*/ 1197 w 2638"/>
              <a:gd name="T21" fmla="*/ 890 h 3640"/>
              <a:gd name="T22" fmla="*/ 1232 w 2638"/>
              <a:gd name="T23" fmla="*/ 947 h 3640"/>
              <a:gd name="T24" fmla="*/ 1298 w 2638"/>
              <a:gd name="T25" fmla="*/ 990 h 3640"/>
              <a:gd name="T26" fmla="*/ 2638 w 2638"/>
              <a:gd name="T27" fmla="*/ 1000 h 3640"/>
              <a:gd name="T28" fmla="*/ 2629 w 2638"/>
              <a:gd name="T29" fmla="*/ 2342 h 3640"/>
              <a:gd name="T30" fmla="*/ 2586 w 2638"/>
              <a:gd name="T31" fmla="*/ 2408 h 3640"/>
              <a:gd name="T32" fmla="*/ 2530 w 2638"/>
              <a:gd name="T33" fmla="*/ 2443 h 3640"/>
              <a:gd name="T34" fmla="*/ 2478 w 2638"/>
              <a:gd name="T35" fmla="*/ 2454 h 3640"/>
              <a:gd name="T36" fmla="*/ 2458 w 2638"/>
              <a:gd name="T37" fmla="*/ 2458 h 3640"/>
              <a:gd name="T38" fmla="*/ 2371 w 2638"/>
              <a:gd name="T39" fmla="*/ 2430 h 3640"/>
              <a:gd name="T40" fmla="*/ 2326 w 2638"/>
              <a:gd name="T41" fmla="*/ 2379 h 3640"/>
              <a:gd name="T42" fmla="*/ 2253 w 2638"/>
              <a:gd name="T43" fmla="*/ 2282 h 3640"/>
              <a:gd name="T44" fmla="*/ 2114 w 2638"/>
              <a:gd name="T45" fmla="*/ 2202 h 3640"/>
              <a:gd name="T46" fmla="*/ 1949 w 2638"/>
              <a:gd name="T47" fmla="*/ 2189 h 3640"/>
              <a:gd name="T48" fmla="*/ 1805 w 2638"/>
              <a:gd name="T49" fmla="*/ 2251 h 3640"/>
              <a:gd name="T50" fmla="*/ 1698 w 2638"/>
              <a:gd name="T51" fmla="*/ 2381 h 3640"/>
              <a:gd name="T52" fmla="*/ 1642 w 2638"/>
              <a:gd name="T53" fmla="*/ 2566 h 3640"/>
              <a:gd name="T54" fmla="*/ 1654 w 2638"/>
              <a:gd name="T55" fmla="*/ 2778 h 3640"/>
              <a:gd name="T56" fmla="*/ 1728 w 2638"/>
              <a:gd name="T57" fmla="*/ 2946 h 3640"/>
              <a:gd name="T58" fmla="*/ 1850 w 2638"/>
              <a:gd name="T59" fmla="*/ 3054 h 3640"/>
              <a:gd name="T60" fmla="*/ 2002 w 2638"/>
              <a:gd name="T61" fmla="*/ 3094 h 3640"/>
              <a:gd name="T62" fmla="*/ 2165 w 2638"/>
              <a:gd name="T63" fmla="*/ 3056 h 3640"/>
              <a:gd name="T64" fmla="*/ 2285 w 2638"/>
              <a:gd name="T65" fmla="*/ 2957 h 3640"/>
              <a:gd name="T66" fmla="*/ 2334 w 2638"/>
              <a:gd name="T67" fmla="*/ 2882 h 3640"/>
              <a:gd name="T68" fmla="*/ 2395 w 2638"/>
              <a:gd name="T69" fmla="*/ 2834 h 3640"/>
              <a:gd name="T70" fmla="*/ 2459 w 2638"/>
              <a:gd name="T71" fmla="*/ 2821 h 3640"/>
              <a:gd name="T72" fmla="*/ 2493 w 2638"/>
              <a:gd name="T73" fmla="*/ 2826 h 3640"/>
              <a:gd name="T74" fmla="*/ 2549 w 2638"/>
              <a:gd name="T75" fmla="*/ 2843 h 3640"/>
              <a:gd name="T76" fmla="*/ 2603 w 2638"/>
              <a:gd name="T77" fmla="*/ 2888 h 3640"/>
              <a:gd name="T78" fmla="*/ 2637 w 2638"/>
              <a:gd name="T79" fmla="*/ 2966 h 3640"/>
              <a:gd name="T80" fmla="*/ 274 w 2638"/>
              <a:gd name="T81" fmla="*/ 3640 h 3640"/>
              <a:gd name="T82" fmla="*/ 133 w 2638"/>
              <a:gd name="T83" fmla="*/ 3603 h 3640"/>
              <a:gd name="T84" fmla="*/ 37 w 2638"/>
              <a:gd name="T85" fmla="*/ 3507 h 3640"/>
              <a:gd name="T86" fmla="*/ 0 w 2638"/>
              <a:gd name="T87" fmla="*/ 3366 h 3640"/>
              <a:gd name="T88" fmla="*/ 674 w 2638"/>
              <a:gd name="T89" fmla="*/ 998 h 3640"/>
              <a:gd name="T90" fmla="*/ 752 w 2638"/>
              <a:gd name="T91" fmla="*/ 965 h 3640"/>
              <a:gd name="T92" fmla="*/ 797 w 2638"/>
              <a:gd name="T93" fmla="*/ 910 h 3640"/>
              <a:gd name="T94" fmla="*/ 814 w 2638"/>
              <a:gd name="T95" fmla="*/ 854 h 3640"/>
              <a:gd name="T96" fmla="*/ 819 w 2638"/>
              <a:gd name="T97" fmla="*/ 821 h 3640"/>
              <a:gd name="T98" fmla="*/ 806 w 2638"/>
              <a:gd name="T99" fmla="*/ 757 h 3640"/>
              <a:gd name="T100" fmla="*/ 758 w 2638"/>
              <a:gd name="T101" fmla="*/ 696 h 3640"/>
              <a:gd name="T102" fmla="*/ 683 w 2638"/>
              <a:gd name="T103" fmla="*/ 643 h 3640"/>
              <a:gd name="T104" fmla="*/ 584 w 2638"/>
              <a:gd name="T105" fmla="*/ 518 h 3640"/>
              <a:gd name="T106" fmla="*/ 546 w 2638"/>
              <a:gd name="T107" fmla="*/ 363 h 3640"/>
              <a:gd name="T108" fmla="*/ 586 w 2638"/>
              <a:gd name="T109" fmla="*/ 211 h 3640"/>
              <a:gd name="T110" fmla="*/ 694 w 2638"/>
              <a:gd name="T111" fmla="*/ 90 h 3640"/>
              <a:gd name="T112" fmla="*/ 862 w 2638"/>
              <a:gd name="T113" fmla="*/ 14 h 3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38" h="3640">
                <a:moveTo>
                  <a:pt x="1002" y="0"/>
                </a:moveTo>
                <a:lnTo>
                  <a:pt x="1074" y="3"/>
                </a:lnTo>
                <a:lnTo>
                  <a:pt x="1141" y="14"/>
                </a:lnTo>
                <a:lnTo>
                  <a:pt x="1202" y="34"/>
                </a:lnTo>
                <a:lnTo>
                  <a:pt x="1259" y="59"/>
                </a:lnTo>
                <a:lnTo>
                  <a:pt x="1309" y="90"/>
                </a:lnTo>
                <a:lnTo>
                  <a:pt x="1352" y="125"/>
                </a:lnTo>
                <a:lnTo>
                  <a:pt x="1389" y="166"/>
                </a:lnTo>
                <a:lnTo>
                  <a:pt x="1418" y="211"/>
                </a:lnTo>
                <a:lnTo>
                  <a:pt x="1438" y="259"/>
                </a:lnTo>
                <a:lnTo>
                  <a:pt x="1451" y="310"/>
                </a:lnTo>
                <a:lnTo>
                  <a:pt x="1456" y="363"/>
                </a:lnTo>
                <a:lnTo>
                  <a:pt x="1451" y="421"/>
                </a:lnTo>
                <a:lnTo>
                  <a:pt x="1438" y="475"/>
                </a:lnTo>
                <a:lnTo>
                  <a:pt x="1419" y="526"/>
                </a:lnTo>
                <a:lnTo>
                  <a:pt x="1392" y="573"/>
                </a:lnTo>
                <a:lnTo>
                  <a:pt x="1358" y="614"/>
                </a:lnTo>
                <a:lnTo>
                  <a:pt x="1318" y="651"/>
                </a:lnTo>
                <a:lnTo>
                  <a:pt x="1274" y="682"/>
                </a:lnTo>
                <a:lnTo>
                  <a:pt x="1262" y="690"/>
                </a:lnTo>
                <a:lnTo>
                  <a:pt x="1248" y="699"/>
                </a:lnTo>
                <a:lnTo>
                  <a:pt x="1234" y="712"/>
                </a:lnTo>
                <a:lnTo>
                  <a:pt x="1218" y="726"/>
                </a:lnTo>
                <a:lnTo>
                  <a:pt x="1205" y="744"/>
                </a:lnTo>
                <a:lnTo>
                  <a:pt x="1194" y="765"/>
                </a:lnTo>
                <a:lnTo>
                  <a:pt x="1186" y="790"/>
                </a:lnTo>
                <a:lnTo>
                  <a:pt x="1182" y="819"/>
                </a:lnTo>
                <a:lnTo>
                  <a:pt x="1182" y="821"/>
                </a:lnTo>
                <a:lnTo>
                  <a:pt x="1184" y="829"/>
                </a:lnTo>
                <a:lnTo>
                  <a:pt x="1186" y="840"/>
                </a:lnTo>
                <a:lnTo>
                  <a:pt x="1187" y="854"/>
                </a:lnTo>
                <a:lnTo>
                  <a:pt x="1192" y="872"/>
                </a:lnTo>
                <a:lnTo>
                  <a:pt x="1197" y="890"/>
                </a:lnTo>
                <a:lnTo>
                  <a:pt x="1206" y="910"/>
                </a:lnTo>
                <a:lnTo>
                  <a:pt x="1218" y="930"/>
                </a:lnTo>
                <a:lnTo>
                  <a:pt x="1232" y="947"/>
                </a:lnTo>
                <a:lnTo>
                  <a:pt x="1250" y="965"/>
                </a:lnTo>
                <a:lnTo>
                  <a:pt x="1272" y="979"/>
                </a:lnTo>
                <a:lnTo>
                  <a:pt x="1298" y="990"/>
                </a:lnTo>
                <a:lnTo>
                  <a:pt x="1330" y="998"/>
                </a:lnTo>
                <a:lnTo>
                  <a:pt x="1365" y="1000"/>
                </a:lnTo>
                <a:lnTo>
                  <a:pt x="2638" y="1000"/>
                </a:lnTo>
                <a:lnTo>
                  <a:pt x="2638" y="2275"/>
                </a:lnTo>
                <a:lnTo>
                  <a:pt x="2637" y="2310"/>
                </a:lnTo>
                <a:lnTo>
                  <a:pt x="2629" y="2342"/>
                </a:lnTo>
                <a:lnTo>
                  <a:pt x="2618" y="2368"/>
                </a:lnTo>
                <a:lnTo>
                  <a:pt x="2603" y="2390"/>
                </a:lnTo>
                <a:lnTo>
                  <a:pt x="2586" y="2408"/>
                </a:lnTo>
                <a:lnTo>
                  <a:pt x="2568" y="2422"/>
                </a:lnTo>
                <a:lnTo>
                  <a:pt x="2549" y="2434"/>
                </a:lnTo>
                <a:lnTo>
                  <a:pt x="2530" y="2443"/>
                </a:lnTo>
                <a:lnTo>
                  <a:pt x="2510" y="2448"/>
                </a:lnTo>
                <a:lnTo>
                  <a:pt x="2493" y="2453"/>
                </a:lnTo>
                <a:lnTo>
                  <a:pt x="2478" y="2454"/>
                </a:lnTo>
                <a:lnTo>
                  <a:pt x="2467" y="2456"/>
                </a:lnTo>
                <a:lnTo>
                  <a:pt x="2459" y="2458"/>
                </a:lnTo>
                <a:lnTo>
                  <a:pt x="2458" y="2458"/>
                </a:lnTo>
                <a:lnTo>
                  <a:pt x="2424" y="2453"/>
                </a:lnTo>
                <a:lnTo>
                  <a:pt x="2395" y="2443"/>
                </a:lnTo>
                <a:lnTo>
                  <a:pt x="2371" y="2430"/>
                </a:lnTo>
                <a:lnTo>
                  <a:pt x="2352" y="2413"/>
                </a:lnTo>
                <a:lnTo>
                  <a:pt x="2338" y="2395"/>
                </a:lnTo>
                <a:lnTo>
                  <a:pt x="2326" y="2379"/>
                </a:lnTo>
                <a:lnTo>
                  <a:pt x="2320" y="2366"/>
                </a:lnTo>
                <a:lnTo>
                  <a:pt x="2290" y="2322"/>
                </a:lnTo>
                <a:lnTo>
                  <a:pt x="2253" y="2282"/>
                </a:lnTo>
                <a:lnTo>
                  <a:pt x="2211" y="2248"/>
                </a:lnTo>
                <a:lnTo>
                  <a:pt x="2165" y="2221"/>
                </a:lnTo>
                <a:lnTo>
                  <a:pt x="2114" y="2202"/>
                </a:lnTo>
                <a:lnTo>
                  <a:pt x="2059" y="2189"/>
                </a:lnTo>
                <a:lnTo>
                  <a:pt x="2002" y="2184"/>
                </a:lnTo>
                <a:lnTo>
                  <a:pt x="1949" y="2189"/>
                </a:lnTo>
                <a:lnTo>
                  <a:pt x="1898" y="2202"/>
                </a:lnTo>
                <a:lnTo>
                  <a:pt x="1850" y="2222"/>
                </a:lnTo>
                <a:lnTo>
                  <a:pt x="1805" y="2251"/>
                </a:lnTo>
                <a:lnTo>
                  <a:pt x="1763" y="2288"/>
                </a:lnTo>
                <a:lnTo>
                  <a:pt x="1728" y="2331"/>
                </a:lnTo>
                <a:lnTo>
                  <a:pt x="1698" y="2381"/>
                </a:lnTo>
                <a:lnTo>
                  <a:pt x="1672" y="2438"/>
                </a:lnTo>
                <a:lnTo>
                  <a:pt x="1654" y="2499"/>
                </a:lnTo>
                <a:lnTo>
                  <a:pt x="1642" y="2566"/>
                </a:lnTo>
                <a:lnTo>
                  <a:pt x="1638" y="2638"/>
                </a:lnTo>
                <a:lnTo>
                  <a:pt x="1642" y="2710"/>
                </a:lnTo>
                <a:lnTo>
                  <a:pt x="1654" y="2778"/>
                </a:lnTo>
                <a:lnTo>
                  <a:pt x="1672" y="2840"/>
                </a:lnTo>
                <a:lnTo>
                  <a:pt x="1698" y="2896"/>
                </a:lnTo>
                <a:lnTo>
                  <a:pt x="1728" y="2946"/>
                </a:lnTo>
                <a:lnTo>
                  <a:pt x="1763" y="2990"/>
                </a:lnTo>
                <a:lnTo>
                  <a:pt x="1805" y="3026"/>
                </a:lnTo>
                <a:lnTo>
                  <a:pt x="1850" y="3054"/>
                </a:lnTo>
                <a:lnTo>
                  <a:pt x="1898" y="3077"/>
                </a:lnTo>
                <a:lnTo>
                  <a:pt x="1949" y="3090"/>
                </a:lnTo>
                <a:lnTo>
                  <a:pt x="2002" y="3094"/>
                </a:lnTo>
                <a:lnTo>
                  <a:pt x="2059" y="3090"/>
                </a:lnTo>
                <a:lnTo>
                  <a:pt x="2114" y="3077"/>
                </a:lnTo>
                <a:lnTo>
                  <a:pt x="2165" y="3056"/>
                </a:lnTo>
                <a:lnTo>
                  <a:pt x="2210" y="3029"/>
                </a:lnTo>
                <a:lnTo>
                  <a:pt x="2250" y="2995"/>
                </a:lnTo>
                <a:lnTo>
                  <a:pt x="2285" y="2957"/>
                </a:lnTo>
                <a:lnTo>
                  <a:pt x="2312" y="2912"/>
                </a:lnTo>
                <a:lnTo>
                  <a:pt x="2322" y="2898"/>
                </a:lnTo>
                <a:lnTo>
                  <a:pt x="2334" y="2882"/>
                </a:lnTo>
                <a:lnTo>
                  <a:pt x="2350" y="2864"/>
                </a:lnTo>
                <a:lnTo>
                  <a:pt x="2371" y="2848"/>
                </a:lnTo>
                <a:lnTo>
                  <a:pt x="2395" y="2834"/>
                </a:lnTo>
                <a:lnTo>
                  <a:pt x="2424" y="2824"/>
                </a:lnTo>
                <a:lnTo>
                  <a:pt x="2458" y="2821"/>
                </a:lnTo>
                <a:lnTo>
                  <a:pt x="2459" y="2821"/>
                </a:lnTo>
                <a:lnTo>
                  <a:pt x="2467" y="2821"/>
                </a:lnTo>
                <a:lnTo>
                  <a:pt x="2478" y="2822"/>
                </a:lnTo>
                <a:lnTo>
                  <a:pt x="2493" y="2826"/>
                </a:lnTo>
                <a:lnTo>
                  <a:pt x="2510" y="2829"/>
                </a:lnTo>
                <a:lnTo>
                  <a:pt x="2530" y="2835"/>
                </a:lnTo>
                <a:lnTo>
                  <a:pt x="2549" y="2843"/>
                </a:lnTo>
                <a:lnTo>
                  <a:pt x="2568" y="2854"/>
                </a:lnTo>
                <a:lnTo>
                  <a:pt x="2586" y="2869"/>
                </a:lnTo>
                <a:lnTo>
                  <a:pt x="2603" y="2888"/>
                </a:lnTo>
                <a:lnTo>
                  <a:pt x="2618" y="2909"/>
                </a:lnTo>
                <a:lnTo>
                  <a:pt x="2629" y="2936"/>
                </a:lnTo>
                <a:lnTo>
                  <a:pt x="2637" y="2966"/>
                </a:lnTo>
                <a:lnTo>
                  <a:pt x="2638" y="3003"/>
                </a:lnTo>
                <a:lnTo>
                  <a:pt x="2638" y="3640"/>
                </a:lnTo>
                <a:lnTo>
                  <a:pt x="274" y="3640"/>
                </a:lnTo>
                <a:lnTo>
                  <a:pt x="222" y="3635"/>
                </a:lnTo>
                <a:lnTo>
                  <a:pt x="176" y="3624"/>
                </a:lnTo>
                <a:lnTo>
                  <a:pt x="133" y="3603"/>
                </a:lnTo>
                <a:lnTo>
                  <a:pt x="96" y="3578"/>
                </a:lnTo>
                <a:lnTo>
                  <a:pt x="62" y="3544"/>
                </a:lnTo>
                <a:lnTo>
                  <a:pt x="37" y="3507"/>
                </a:lnTo>
                <a:lnTo>
                  <a:pt x="16" y="3464"/>
                </a:lnTo>
                <a:lnTo>
                  <a:pt x="5" y="3418"/>
                </a:lnTo>
                <a:lnTo>
                  <a:pt x="0" y="3366"/>
                </a:lnTo>
                <a:lnTo>
                  <a:pt x="0" y="1000"/>
                </a:lnTo>
                <a:lnTo>
                  <a:pt x="637" y="1000"/>
                </a:lnTo>
                <a:lnTo>
                  <a:pt x="674" y="998"/>
                </a:lnTo>
                <a:lnTo>
                  <a:pt x="704" y="990"/>
                </a:lnTo>
                <a:lnTo>
                  <a:pt x="731" y="979"/>
                </a:lnTo>
                <a:lnTo>
                  <a:pt x="752" y="965"/>
                </a:lnTo>
                <a:lnTo>
                  <a:pt x="771" y="947"/>
                </a:lnTo>
                <a:lnTo>
                  <a:pt x="786" y="930"/>
                </a:lnTo>
                <a:lnTo>
                  <a:pt x="797" y="910"/>
                </a:lnTo>
                <a:lnTo>
                  <a:pt x="805" y="890"/>
                </a:lnTo>
                <a:lnTo>
                  <a:pt x="811" y="872"/>
                </a:lnTo>
                <a:lnTo>
                  <a:pt x="814" y="854"/>
                </a:lnTo>
                <a:lnTo>
                  <a:pt x="818" y="840"/>
                </a:lnTo>
                <a:lnTo>
                  <a:pt x="819" y="829"/>
                </a:lnTo>
                <a:lnTo>
                  <a:pt x="819" y="821"/>
                </a:lnTo>
                <a:lnTo>
                  <a:pt x="819" y="819"/>
                </a:lnTo>
                <a:lnTo>
                  <a:pt x="816" y="786"/>
                </a:lnTo>
                <a:lnTo>
                  <a:pt x="806" y="757"/>
                </a:lnTo>
                <a:lnTo>
                  <a:pt x="792" y="733"/>
                </a:lnTo>
                <a:lnTo>
                  <a:pt x="776" y="712"/>
                </a:lnTo>
                <a:lnTo>
                  <a:pt x="758" y="696"/>
                </a:lnTo>
                <a:lnTo>
                  <a:pt x="742" y="683"/>
                </a:lnTo>
                <a:lnTo>
                  <a:pt x="728" y="674"/>
                </a:lnTo>
                <a:lnTo>
                  <a:pt x="683" y="643"/>
                </a:lnTo>
                <a:lnTo>
                  <a:pt x="645" y="606"/>
                </a:lnTo>
                <a:lnTo>
                  <a:pt x="611" y="565"/>
                </a:lnTo>
                <a:lnTo>
                  <a:pt x="584" y="518"/>
                </a:lnTo>
                <a:lnTo>
                  <a:pt x="563" y="470"/>
                </a:lnTo>
                <a:lnTo>
                  <a:pt x="550" y="418"/>
                </a:lnTo>
                <a:lnTo>
                  <a:pt x="546" y="363"/>
                </a:lnTo>
                <a:lnTo>
                  <a:pt x="550" y="310"/>
                </a:lnTo>
                <a:lnTo>
                  <a:pt x="563" y="259"/>
                </a:lnTo>
                <a:lnTo>
                  <a:pt x="586" y="211"/>
                </a:lnTo>
                <a:lnTo>
                  <a:pt x="614" y="166"/>
                </a:lnTo>
                <a:lnTo>
                  <a:pt x="650" y="125"/>
                </a:lnTo>
                <a:lnTo>
                  <a:pt x="694" y="90"/>
                </a:lnTo>
                <a:lnTo>
                  <a:pt x="744" y="59"/>
                </a:lnTo>
                <a:lnTo>
                  <a:pt x="800" y="34"/>
                </a:lnTo>
                <a:lnTo>
                  <a:pt x="862" y="14"/>
                </a:lnTo>
                <a:lnTo>
                  <a:pt x="930" y="3"/>
                </a:lnTo>
                <a:lnTo>
                  <a:pt x="1002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987502B7-1289-38E1-A4A1-033CB9A61210}"/>
              </a:ext>
            </a:extLst>
          </p:cNvPr>
          <p:cNvSpPr txBox="1"/>
          <p:nvPr/>
        </p:nvSpPr>
        <p:spPr>
          <a:xfrm>
            <a:off x="3290670" y="2649388"/>
            <a:ext cx="1871922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Service &amp; Support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FCF41EAE-D0D8-E928-9DE7-FFC0793AF696}"/>
              </a:ext>
            </a:extLst>
          </p:cNvPr>
          <p:cNvSpPr>
            <a:spLocks/>
          </p:cNvSpPr>
          <p:nvPr/>
        </p:nvSpPr>
        <p:spPr bwMode="auto">
          <a:xfrm>
            <a:off x="4325590" y="2489193"/>
            <a:ext cx="1824943" cy="1331528"/>
          </a:xfrm>
          <a:custGeom>
            <a:avLst/>
            <a:gdLst>
              <a:gd name="T0" fmla="*/ 2312 w 3640"/>
              <a:gd name="T1" fmla="*/ 3 h 2640"/>
              <a:gd name="T2" fmla="*/ 2391 w 3640"/>
              <a:gd name="T3" fmla="*/ 37 h 2640"/>
              <a:gd name="T4" fmla="*/ 2434 w 3640"/>
              <a:gd name="T5" fmla="*/ 91 h 2640"/>
              <a:gd name="T6" fmla="*/ 2453 w 3640"/>
              <a:gd name="T7" fmla="*/ 147 h 2640"/>
              <a:gd name="T8" fmla="*/ 2458 w 3640"/>
              <a:gd name="T9" fmla="*/ 181 h 2640"/>
              <a:gd name="T10" fmla="*/ 2444 w 3640"/>
              <a:gd name="T11" fmla="*/ 245 h 2640"/>
              <a:gd name="T12" fmla="*/ 2396 w 3640"/>
              <a:gd name="T13" fmla="*/ 302 h 2640"/>
              <a:gd name="T14" fmla="*/ 2322 w 3640"/>
              <a:gd name="T15" fmla="*/ 350 h 2640"/>
              <a:gd name="T16" fmla="*/ 2221 w 3640"/>
              <a:gd name="T17" fmla="*/ 475 h 2640"/>
              <a:gd name="T18" fmla="*/ 2184 w 3640"/>
              <a:gd name="T19" fmla="*/ 638 h 2640"/>
              <a:gd name="T20" fmla="*/ 2223 w 3640"/>
              <a:gd name="T21" fmla="*/ 790 h 2640"/>
              <a:gd name="T22" fmla="*/ 2332 w 3640"/>
              <a:gd name="T23" fmla="*/ 912 h 2640"/>
              <a:gd name="T24" fmla="*/ 2500 w 3640"/>
              <a:gd name="T25" fmla="*/ 986 h 2640"/>
              <a:gd name="T26" fmla="*/ 2711 w 3640"/>
              <a:gd name="T27" fmla="*/ 998 h 2640"/>
              <a:gd name="T28" fmla="*/ 2896 w 3640"/>
              <a:gd name="T29" fmla="*/ 942 h 2640"/>
              <a:gd name="T30" fmla="*/ 3026 w 3640"/>
              <a:gd name="T31" fmla="*/ 835 h 2640"/>
              <a:gd name="T32" fmla="*/ 3090 w 3640"/>
              <a:gd name="T33" fmla="*/ 691 h 2640"/>
              <a:gd name="T34" fmla="*/ 3077 w 3640"/>
              <a:gd name="T35" fmla="*/ 526 h 2640"/>
              <a:gd name="T36" fmla="*/ 2996 w 3640"/>
              <a:gd name="T37" fmla="*/ 390 h 2640"/>
              <a:gd name="T38" fmla="*/ 2898 w 3640"/>
              <a:gd name="T39" fmla="*/ 318 h 2640"/>
              <a:gd name="T40" fmla="*/ 2848 w 3640"/>
              <a:gd name="T41" fmla="*/ 269 h 2640"/>
              <a:gd name="T42" fmla="*/ 2821 w 3640"/>
              <a:gd name="T43" fmla="*/ 182 h 2640"/>
              <a:gd name="T44" fmla="*/ 2823 w 3640"/>
              <a:gd name="T45" fmla="*/ 162 h 2640"/>
              <a:gd name="T46" fmla="*/ 2836 w 3640"/>
              <a:gd name="T47" fmla="*/ 110 h 2640"/>
              <a:gd name="T48" fmla="*/ 2869 w 3640"/>
              <a:gd name="T49" fmla="*/ 54 h 2640"/>
              <a:gd name="T50" fmla="*/ 2936 w 3640"/>
              <a:gd name="T51" fmla="*/ 11 h 2640"/>
              <a:gd name="T52" fmla="*/ 3640 w 3640"/>
              <a:gd name="T53" fmla="*/ 0 h 2640"/>
              <a:gd name="T54" fmla="*/ 3624 w 3640"/>
              <a:gd name="T55" fmla="*/ 2464 h 2640"/>
              <a:gd name="T56" fmla="*/ 3544 w 3640"/>
              <a:gd name="T57" fmla="*/ 2578 h 2640"/>
              <a:gd name="T58" fmla="*/ 3418 w 3640"/>
              <a:gd name="T59" fmla="*/ 2635 h 2640"/>
              <a:gd name="T60" fmla="*/ 1000 w 3640"/>
              <a:gd name="T61" fmla="*/ 2003 h 2640"/>
              <a:gd name="T62" fmla="*/ 980 w 3640"/>
              <a:gd name="T63" fmla="*/ 1909 h 2640"/>
              <a:gd name="T64" fmla="*/ 930 w 3640"/>
              <a:gd name="T65" fmla="*/ 1854 h 2640"/>
              <a:gd name="T66" fmla="*/ 872 w 3640"/>
              <a:gd name="T67" fmla="*/ 1829 h 2640"/>
              <a:gd name="T68" fmla="*/ 829 w 3640"/>
              <a:gd name="T69" fmla="*/ 1821 h 2640"/>
              <a:gd name="T70" fmla="*/ 786 w 3640"/>
              <a:gd name="T71" fmla="*/ 1824 h 2640"/>
              <a:gd name="T72" fmla="*/ 712 w 3640"/>
              <a:gd name="T73" fmla="*/ 1864 h 2640"/>
              <a:gd name="T74" fmla="*/ 674 w 3640"/>
              <a:gd name="T75" fmla="*/ 1912 h 2640"/>
              <a:gd name="T76" fmla="*/ 565 w 3640"/>
              <a:gd name="T77" fmla="*/ 2029 h 2640"/>
              <a:gd name="T78" fmla="*/ 418 w 3640"/>
              <a:gd name="T79" fmla="*/ 2090 h 2640"/>
              <a:gd name="T80" fmla="*/ 260 w 3640"/>
              <a:gd name="T81" fmla="*/ 2077 h 2640"/>
              <a:gd name="T82" fmla="*/ 125 w 3640"/>
              <a:gd name="T83" fmla="*/ 1990 h 2640"/>
              <a:gd name="T84" fmla="*/ 34 w 3640"/>
              <a:gd name="T85" fmla="*/ 1840 h 2640"/>
              <a:gd name="T86" fmla="*/ 0 w 3640"/>
              <a:gd name="T87" fmla="*/ 1638 h 2640"/>
              <a:gd name="T88" fmla="*/ 34 w 3640"/>
              <a:gd name="T89" fmla="*/ 1438 h 2640"/>
              <a:gd name="T90" fmla="*/ 125 w 3640"/>
              <a:gd name="T91" fmla="*/ 1288 h 2640"/>
              <a:gd name="T92" fmla="*/ 260 w 3640"/>
              <a:gd name="T93" fmla="*/ 1202 h 2640"/>
              <a:gd name="T94" fmla="*/ 421 w 3640"/>
              <a:gd name="T95" fmla="*/ 1189 h 2640"/>
              <a:gd name="T96" fmla="*/ 573 w 3640"/>
              <a:gd name="T97" fmla="*/ 1248 h 2640"/>
              <a:gd name="T98" fmla="*/ 682 w 3640"/>
              <a:gd name="T99" fmla="*/ 1366 h 2640"/>
              <a:gd name="T100" fmla="*/ 712 w 3640"/>
              <a:gd name="T101" fmla="*/ 1406 h 2640"/>
              <a:gd name="T102" fmla="*/ 765 w 3640"/>
              <a:gd name="T103" fmla="*/ 1446 h 2640"/>
              <a:gd name="T104" fmla="*/ 821 w 3640"/>
              <a:gd name="T105" fmla="*/ 1458 h 2640"/>
              <a:gd name="T106" fmla="*/ 855 w 3640"/>
              <a:gd name="T107" fmla="*/ 1453 h 2640"/>
              <a:gd name="T108" fmla="*/ 911 w 3640"/>
              <a:gd name="T109" fmla="*/ 1434 h 2640"/>
              <a:gd name="T110" fmla="*/ 965 w 3640"/>
              <a:gd name="T111" fmla="*/ 1390 h 2640"/>
              <a:gd name="T112" fmla="*/ 999 w 3640"/>
              <a:gd name="T113" fmla="*/ 1310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40" h="2640">
                <a:moveTo>
                  <a:pt x="1000" y="0"/>
                </a:moveTo>
                <a:lnTo>
                  <a:pt x="2276" y="0"/>
                </a:lnTo>
                <a:lnTo>
                  <a:pt x="2312" y="3"/>
                </a:lnTo>
                <a:lnTo>
                  <a:pt x="2343" y="11"/>
                </a:lnTo>
                <a:lnTo>
                  <a:pt x="2368" y="22"/>
                </a:lnTo>
                <a:lnTo>
                  <a:pt x="2391" y="37"/>
                </a:lnTo>
                <a:lnTo>
                  <a:pt x="2408" y="54"/>
                </a:lnTo>
                <a:lnTo>
                  <a:pt x="2423" y="72"/>
                </a:lnTo>
                <a:lnTo>
                  <a:pt x="2434" y="91"/>
                </a:lnTo>
                <a:lnTo>
                  <a:pt x="2444" y="110"/>
                </a:lnTo>
                <a:lnTo>
                  <a:pt x="2448" y="130"/>
                </a:lnTo>
                <a:lnTo>
                  <a:pt x="2453" y="147"/>
                </a:lnTo>
                <a:lnTo>
                  <a:pt x="2455" y="162"/>
                </a:lnTo>
                <a:lnTo>
                  <a:pt x="2456" y="173"/>
                </a:lnTo>
                <a:lnTo>
                  <a:pt x="2458" y="181"/>
                </a:lnTo>
                <a:lnTo>
                  <a:pt x="2458" y="182"/>
                </a:lnTo>
                <a:lnTo>
                  <a:pt x="2453" y="216"/>
                </a:lnTo>
                <a:lnTo>
                  <a:pt x="2444" y="245"/>
                </a:lnTo>
                <a:lnTo>
                  <a:pt x="2431" y="269"/>
                </a:lnTo>
                <a:lnTo>
                  <a:pt x="2413" y="288"/>
                </a:lnTo>
                <a:lnTo>
                  <a:pt x="2396" y="302"/>
                </a:lnTo>
                <a:lnTo>
                  <a:pt x="2380" y="314"/>
                </a:lnTo>
                <a:lnTo>
                  <a:pt x="2367" y="320"/>
                </a:lnTo>
                <a:lnTo>
                  <a:pt x="2322" y="350"/>
                </a:lnTo>
                <a:lnTo>
                  <a:pt x="2282" y="387"/>
                </a:lnTo>
                <a:lnTo>
                  <a:pt x="2248" y="429"/>
                </a:lnTo>
                <a:lnTo>
                  <a:pt x="2221" y="475"/>
                </a:lnTo>
                <a:lnTo>
                  <a:pt x="2202" y="526"/>
                </a:lnTo>
                <a:lnTo>
                  <a:pt x="2189" y="581"/>
                </a:lnTo>
                <a:lnTo>
                  <a:pt x="2184" y="638"/>
                </a:lnTo>
                <a:lnTo>
                  <a:pt x="2189" y="691"/>
                </a:lnTo>
                <a:lnTo>
                  <a:pt x="2202" y="742"/>
                </a:lnTo>
                <a:lnTo>
                  <a:pt x="2223" y="790"/>
                </a:lnTo>
                <a:lnTo>
                  <a:pt x="2252" y="835"/>
                </a:lnTo>
                <a:lnTo>
                  <a:pt x="2288" y="877"/>
                </a:lnTo>
                <a:lnTo>
                  <a:pt x="2332" y="912"/>
                </a:lnTo>
                <a:lnTo>
                  <a:pt x="2383" y="942"/>
                </a:lnTo>
                <a:lnTo>
                  <a:pt x="2439" y="968"/>
                </a:lnTo>
                <a:lnTo>
                  <a:pt x="2500" y="986"/>
                </a:lnTo>
                <a:lnTo>
                  <a:pt x="2567" y="998"/>
                </a:lnTo>
                <a:lnTo>
                  <a:pt x="2639" y="1002"/>
                </a:lnTo>
                <a:lnTo>
                  <a:pt x="2711" y="998"/>
                </a:lnTo>
                <a:lnTo>
                  <a:pt x="2778" y="986"/>
                </a:lnTo>
                <a:lnTo>
                  <a:pt x="2840" y="968"/>
                </a:lnTo>
                <a:lnTo>
                  <a:pt x="2896" y="942"/>
                </a:lnTo>
                <a:lnTo>
                  <a:pt x="2946" y="912"/>
                </a:lnTo>
                <a:lnTo>
                  <a:pt x="2991" y="877"/>
                </a:lnTo>
                <a:lnTo>
                  <a:pt x="3026" y="835"/>
                </a:lnTo>
                <a:lnTo>
                  <a:pt x="3056" y="790"/>
                </a:lnTo>
                <a:lnTo>
                  <a:pt x="3077" y="742"/>
                </a:lnTo>
                <a:lnTo>
                  <a:pt x="3090" y="691"/>
                </a:lnTo>
                <a:lnTo>
                  <a:pt x="3095" y="638"/>
                </a:lnTo>
                <a:lnTo>
                  <a:pt x="3090" y="581"/>
                </a:lnTo>
                <a:lnTo>
                  <a:pt x="3077" y="526"/>
                </a:lnTo>
                <a:lnTo>
                  <a:pt x="3056" y="475"/>
                </a:lnTo>
                <a:lnTo>
                  <a:pt x="3029" y="430"/>
                </a:lnTo>
                <a:lnTo>
                  <a:pt x="2996" y="390"/>
                </a:lnTo>
                <a:lnTo>
                  <a:pt x="2957" y="355"/>
                </a:lnTo>
                <a:lnTo>
                  <a:pt x="2912" y="328"/>
                </a:lnTo>
                <a:lnTo>
                  <a:pt x="2898" y="318"/>
                </a:lnTo>
                <a:lnTo>
                  <a:pt x="2882" y="306"/>
                </a:lnTo>
                <a:lnTo>
                  <a:pt x="2864" y="290"/>
                </a:lnTo>
                <a:lnTo>
                  <a:pt x="2848" y="269"/>
                </a:lnTo>
                <a:lnTo>
                  <a:pt x="2834" y="245"/>
                </a:lnTo>
                <a:lnTo>
                  <a:pt x="2824" y="216"/>
                </a:lnTo>
                <a:lnTo>
                  <a:pt x="2821" y="182"/>
                </a:lnTo>
                <a:lnTo>
                  <a:pt x="2821" y="181"/>
                </a:lnTo>
                <a:lnTo>
                  <a:pt x="2821" y="173"/>
                </a:lnTo>
                <a:lnTo>
                  <a:pt x="2823" y="162"/>
                </a:lnTo>
                <a:lnTo>
                  <a:pt x="2826" y="147"/>
                </a:lnTo>
                <a:lnTo>
                  <a:pt x="2829" y="130"/>
                </a:lnTo>
                <a:lnTo>
                  <a:pt x="2836" y="110"/>
                </a:lnTo>
                <a:lnTo>
                  <a:pt x="2844" y="91"/>
                </a:lnTo>
                <a:lnTo>
                  <a:pt x="2855" y="72"/>
                </a:lnTo>
                <a:lnTo>
                  <a:pt x="2869" y="54"/>
                </a:lnTo>
                <a:lnTo>
                  <a:pt x="2888" y="37"/>
                </a:lnTo>
                <a:lnTo>
                  <a:pt x="2909" y="22"/>
                </a:lnTo>
                <a:lnTo>
                  <a:pt x="2936" y="11"/>
                </a:lnTo>
                <a:lnTo>
                  <a:pt x="2967" y="3"/>
                </a:lnTo>
                <a:lnTo>
                  <a:pt x="3004" y="0"/>
                </a:lnTo>
                <a:lnTo>
                  <a:pt x="3640" y="0"/>
                </a:lnTo>
                <a:lnTo>
                  <a:pt x="3640" y="2366"/>
                </a:lnTo>
                <a:lnTo>
                  <a:pt x="3636" y="2418"/>
                </a:lnTo>
                <a:lnTo>
                  <a:pt x="3624" y="2464"/>
                </a:lnTo>
                <a:lnTo>
                  <a:pt x="3604" y="2507"/>
                </a:lnTo>
                <a:lnTo>
                  <a:pt x="3578" y="2544"/>
                </a:lnTo>
                <a:lnTo>
                  <a:pt x="3544" y="2578"/>
                </a:lnTo>
                <a:lnTo>
                  <a:pt x="3508" y="2603"/>
                </a:lnTo>
                <a:lnTo>
                  <a:pt x="3464" y="2624"/>
                </a:lnTo>
                <a:lnTo>
                  <a:pt x="3418" y="2635"/>
                </a:lnTo>
                <a:lnTo>
                  <a:pt x="3367" y="2640"/>
                </a:lnTo>
                <a:lnTo>
                  <a:pt x="1000" y="2640"/>
                </a:lnTo>
                <a:lnTo>
                  <a:pt x="1000" y="2003"/>
                </a:lnTo>
                <a:lnTo>
                  <a:pt x="999" y="1966"/>
                </a:lnTo>
                <a:lnTo>
                  <a:pt x="991" y="1936"/>
                </a:lnTo>
                <a:lnTo>
                  <a:pt x="980" y="1909"/>
                </a:lnTo>
                <a:lnTo>
                  <a:pt x="965" y="1888"/>
                </a:lnTo>
                <a:lnTo>
                  <a:pt x="948" y="1869"/>
                </a:lnTo>
                <a:lnTo>
                  <a:pt x="930" y="1854"/>
                </a:lnTo>
                <a:lnTo>
                  <a:pt x="911" y="1843"/>
                </a:lnTo>
                <a:lnTo>
                  <a:pt x="892" y="1835"/>
                </a:lnTo>
                <a:lnTo>
                  <a:pt x="872" y="1829"/>
                </a:lnTo>
                <a:lnTo>
                  <a:pt x="855" y="1826"/>
                </a:lnTo>
                <a:lnTo>
                  <a:pt x="840" y="1822"/>
                </a:lnTo>
                <a:lnTo>
                  <a:pt x="829" y="1821"/>
                </a:lnTo>
                <a:lnTo>
                  <a:pt x="821" y="1821"/>
                </a:lnTo>
                <a:lnTo>
                  <a:pt x="820" y="1821"/>
                </a:lnTo>
                <a:lnTo>
                  <a:pt x="786" y="1824"/>
                </a:lnTo>
                <a:lnTo>
                  <a:pt x="757" y="1834"/>
                </a:lnTo>
                <a:lnTo>
                  <a:pt x="733" y="1848"/>
                </a:lnTo>
                <a:lnTo>
                  <a:pt x="712" y="1864"/>
                </a:lnTo>
                <a:lnTo>
                  <a:pt x="696" y="1882"/>
                </a:lnTo>
                <a:lnTo>
                  <a:pt x="684" y="1898"/>
                </a:lnTo>
                <a:lnTo>
                  <a:pt x="674" y="1912"/>
                </a:lnTo>
                <a:lnTo>
                  <a:pt x="644" y="1957"/>
                </a:lnTo>
                <a:lnTo>
                  <a:pt x="607" y="1995"/>
                </a:lnTo>
                <a:lnTo>
                  <a:pt x="565" y="2029"/>
                </a:lnTo>
                <a:lnTo>
                  <a:pt x="519" y="2056"/>
                </a:lnTo>
                <a:lnTo>
                  <a:pt x="471" y="2077"/>
                </a:lnTo>
                <a:lnTo>
                  <a:pt x="418" y="2090"/>
                </a:lnTo>
                <a:lnTo>
                  <a:pt x="364" y="2094"/>
                </a:lnTo>
                <a:lnTo>
                  <a:pt x="311" y="2090"/>
                </a:lnTo>
                <a:lnTo>
                  <a:pt x="260" y="2077"/>
                </a:lnTo>
                <a:lnTo>
                  <a:pt x="212" y="2054"/>
                </a:lnTo>
                <a:lnTo>
                  <a:pt x="167" y="2026"/>
                </a:lnTo>
                <a:lnTo>
                  <a:pt x="125" y="1990"/>
                </a:lnTo>
                <a:lnTo>
                  <a:pt x="90" y="1946"/>
                </a:lnTo>
                <a:lnTo>
                  <a:pt x="60" y="1896"/>
                </a:lnTo>
                <a:lnTo>
                  <a:pt x="34" y="1840"/>
                </a:lnTo>
                <a:lnTo>
                  <a:pt x="16" y="1778"/>
                </a:lnTo>
                <a:lnTo>
                  <a:pt x="4" y="1710"/>
                </a:lnTo>
                <a:lnTo>
                  <a:pt x="0" y="1638"/>
                </a:lnTo>
                <a:lnTo>
                  <a:pt x="4" y="1566"/>
                </a:lnTo>
                <a:lnTo>
                  <a:pt x="16" y="1499"/>
                </a:lnTo>
                <a:lnTo>
                  <a:pt x="34" y="1438"/>
                </a:lnTo>
                <a:lnTo>
                  <a:pt x="60" y="1381"/>
                </a:lnTo>
                <a:lnTo>
                  <a:pt x="90" y="1331"/>
                </a:lnTo>
                <a:lnTo>
                  <a:pt x="125" y="1288"/>
                </a:lnTo>
                <a:lnTo>
                  <a:pt x="167" y="1251"/>
                </a:lnTo>
                <a:lnTo>
                  <a:pt x="212" y="1222"/>
                </a:lnTo>
                <a:lnTo>
                  <a:pt x="260" y="1202"/>
                </a:lnTo>
                <a:lnTo>
                  <a:pt x="311" y="1189"/>
                </a:lnTo>
                <a:lnTo>
                  <a:pt x="364" y="1184"/>
                </a:lnTo>
                <a:lnTo>
                  <a:pt x="421" y="1189"/>
                </a:lnTo>
                <a:lnTo>
                  <a:pt x="476" y="1202"/>
                </a:lnTo>
                <a:lnTo>
                  <a:pt x="527" y="1221"/>
                </a:lnTo>
                <a:lnTo>
                  <a:pt x="573" y="1248"/>
                </a:lnTo>
                <a:lnTo>
                  <a:pt x="615" y="1282"/>
                </a:lnTo>
                <a:lnTo>
                  <a:pt x="652" y="1322"/>
                </a:lnTo>
                <a:lnTo>
                  <a:pt x="682" y="1366"/>
                </a:lnTo>
                <a:lnTo>
                  <a:pt x="690" y="1378"/>
                </a:lnTo>
                <a:lnTo>
                  <a:pt x="700" y="1392"/>
                </a:lnTo>
                <a:lnTo>
                  <a:pt x="712" y="1406"/>
                </a:lnTo>
                <a:lnTo>
                  <a:pt x="727" y="1422"/>
                </a:lnTo>
                <a:lnTo>
                  <a:pt x="744" y="1435"/>
                </a:lnTo>
                <a:lnTo>
                  <a:pt x="765" y="1446"/>
                </a:lnTo>
                <a:lnTo>
                  <a:pt x="791" y="1454"/>
                </a:lnTo>
                <a:lnTo>
                  <a:pt x="820" y="1458"/>
                </a:lnTo>
                <a:lnTo>
                  <a:pt x="821" y="1458"/>
                </a:lnTo>
                <a:lnTo>
                  <a:pt x="829" y="1456"/>
                </a:lnTo>
                <a:lnTo>
                  <a:pt x="840" y="1454"/>
                </a:lnTo>
                <a:lnTo>
                  <a:pt x="855" y="1453"/>
                </a:lnTo>
                <a:lnTo>
                  <a:pt x="872" y="1448"/>
                </a:lnTo>
                <a:lnTo>
                  <a:pt x="892" y="1443"/>
                </a:lnTo>
                <a:lnTo>
                  <a:pt x="911" y="1434"/>
                </a:lnTo>
                <a:lnTo>
                  <a:pt x="930" y="1422"/>
                </a:lnTo>
                <a:lnTo>
                  <a:pt x="948" y="1408"/>
                </a:lnTo>
                <a:lnTo>
                  <a:pt x="965" y="1390"/>
                </a:lnTo>
                <a:lnTo>
                  <a:pt x="980" y="1368"/>
                </a:lnTo>
                <a:lnTo>
                  <a:pt x="991" y="1342"/>
                </a:lnTo>
                <a:lnTo>
                  <a:pt x="999" y="1310"/>
                </a:lnTo>
                <a:lnTo>
                  <a:pt x="1000" y="1275"/>
                </a:lnTo>
                <a:lnTo>
                  <a:pt x="1000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D8844BC5-4F36-2D5D-D398-B7516C054B7B}"/>
              </a:ext>
            </a:extLst>
          </p:cNvPr>
          <p:cNvSpPr txBox="1"/>
          <p:nvPr/>
        </p:nvSpPr>
        <p:spPr>
          <a:xfrm>
            <a:off x="4881602" y="2955834"/>
            <a:ext cx="1296386" cy="4247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Equipment Condition &amp; Safety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3C842B2F-F927-8889-B039-1F9F811ACDCD}"/>
              </a:ext>
            </a:extLst>
          </p:cNvPr>
          <p:cNvSpPr txBox="1"/>
          <p:nvPr/>
        </p:nvSpPr>
        <p:spPr>
          <a:xfrm>
            <a:off x="6610315" y="1133978"/>
            <a:ext cx="297134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dirty="0">
                <a:solidFill>
                  <a:srgbClr val="9BBB59"/>
                </a:solidFill>
                <a:latin typeface="Helvetica"/>
                <a:cs typeface="Arial" panose="020B0604020202020204" pitchFamily="34" charset="0"/>
              </a:rPr>
              <a:t>Financials &amp; Risk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Helvetica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7C40532F-9AF0-F569-FEE1-DC21B99D7CB2}"/>
              </a:ext>
            </a:extLst>
          </p:cNvPr>
          <p:cNvSpPr txBox="1"/>
          <p:nvPr/>
        </p:nvSpPr>
        <p:spPr>
          <a:xfrm>
            <a:off x="6212683" y="1471494"/>
            <a:ext cx="2755469" cy="13285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Weigh service </a:t>
            </a: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replacement deferral options with safety and risk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Weigh against competing priorities for investments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 alternative options to extend value of existing equipment and costs/benefits of investment types 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65E2F7FE-6241-941E-DE29-EF1ED62E8C78}"/>
              </a:ext>
            </a:extLst>
          </p:cNvPr>
          <p:cNvSpPr txBox="1"/>
          <p:nvPr/>
        </p:nvSpPr>
        <p:spPr>
          <a:xfrm>
            <a:off x="6556730" y="2790547"/>
            <a:ext cx="27554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Condition &amp; Safety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59EAE4B-E857-9D6B-DA2C-8C917A78EAC2}"/>
              </a:ext>
            </a:extLst>
          </p:cNvPr>
          <p:cNvSpPr txBox="1"/>
          <p:nvPr/>
        </p:nvSpPr>
        <p:spPr>
          <a:xfrm>
            <a:off x="6209322" y="3010082"/>
            <a:ext cx="2755469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physical condition, downtime frequency and cost, remaining useful life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 safety recalls, cybersecurity and </a:t>
            </a: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patient safety events related to the device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ABAF9A-677E-8EB8-303E-D38C48D456FC}"/>
              </a:ext>
            </a:extLst>
          </p:cNvPr>
          <p:cNvSpPr txBox="1"/>
          <p:nvPr/>
        </p:nvSpPr>
        <p:spPr>
          <a:xfrm>
            <a:off x="175848" y="1152464"/>
            <a:ext cx="487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dirty="0">
                <a:solidFill>
                  <a:srgbClr val="4F81BD"/>
                </a:solidFill>
                <a:latin typeface="Helvetica"/>
                <a:cs typeface="Arial" panose="020B0604020202020204" pitchFamily="34" charset="0"/>
              </a:rPr>
              <a:t>Clinical</a:t>
            </a:r>
            <a:r>
              <a:rPr lang="en-IN" sz="1400" b="1" dirty="0">
                <a:solidFill>
                  <a:srgbClr val="4F81BD"/>
                </a:solidFill>
                <a:latin typeface="Helvetica"/>
                <a:cs typeface="Arial" panose="020B0604020202020204" pitchFamily="34" charset="0"/>
              </a:rPr>
              <a:t> </a:t>
            </a:r>
            <a:r>
              <a:rPr lang="en-IN" sz="2000" b="1" dirty="0">
                <a:solidFill>
                  <a:srgbClr val="4F81BD"/>
                </a:solidFill>
                <a:latin typeface="Helvetica"/>
                <a:cs typeface="Arial" panose="020B0604020202020204" pitchFamily="34" charset="0"/>
              </a:rPr>
              <a:t>Input &amp; Utilization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Helvetica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A8C13CF6-BFE5-AF66-B8B7-B31A477758BB}"/>
              </a:ext>
            </a:extLst>
          </p:cNvPr>
          <p:cNvSpPr txBox="1"/>
          <p:nvPr/>
        </p:nvSpPr>
        <p:spPr>
          <a:xfrm>
            <a:off x="190508" y="1490096"/>
            <a:ext cx="3266922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 leader replacement ranking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Supplement with utilization </a:t>
            </a:r>
            <a:r>
              <a:rPr lang="en-US" sz="1100" dirty="0">
                <a:solidFill>
                  <a:schemeClr val="bg1"/>
                </a:solidFill>
                <a:latin typeface="Helvetica"/>
              </a:rPr>
              <a:t>data to sequence or narrow replacement priorities for large fleets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Verify stated benefits of new technology for improved features and efficiencies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20C0A9BB-EF84-3859-E06E-DB9E4F45246D}"/>
              </a:ext>
            </a:extLst>
          </p:cNvPr>
          <p:cNvSpPr txBox="1"/>
          <p:nvPr/>
        </p:nvSpPr>
        <p:spPr>
          <a:xfrm>
            <a:off x="426760" y="2642203"/>
            <a:ext cx="36576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Helvetica"/>
                <a:ea typeface="+mn-ea"/>
                <a:cs typeface="Arial" panose="020B0604020202020204" pitchFamily="34" charset="0"/>
              </a:rPr>
              <a:t>Service &amp; Support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355F1A56-EDE3-7AF6-59A6-F3F22365EF82}"/>
              </a:ext>
            </a:extLst>
          </p:cNvPr>
          <p:cNvSpPr txBox="1"/>
          <p:nvPr/>
        </p:nvSpPr>
        <p:spPr>
          <a:xfrm>
            <a:off x="266852" y="2975415"/>
            <a:ext cx="3266923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3</a:t>
            </a:r>
            <a:r>
              <a:rPr lang="en-US" sz="1100" kern="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 support options, in house support options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 availability of parts internally and </a:t>
            </a: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market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 EOSL dates and compare service costs to replacement costs 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200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769</Words>
  <Application>Microsoft Office PowerPoint</Application>
  <PresentationFormat>On-screen Show (16:9)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Helvetica</vt:lpstr>
      <vt:lpstr>Times New Roman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Dean Skillicorn</cp:lastModifiedBy>
  <cp:revision>2</cp:revision>
  <dcterms:modified xsi:type="dcterms:W3CDTF">2023-02-01T18:07:07Z</dcterms:modified>
</cp:coreProperties>
</file>