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4" r:id="rId9"/>
    <p:sldId id="288" r:id="rId10"/>
    <p:sldId id="263" r:id="rId11"/>
    <p:sldId id="265" r:id="rId12"/>
    <p:sldId id="267" r:id="rId13"/>
    <p:sldId id="268" r:id="rId14"/>
    <p:sldId id="286" r:id="rId15"/>
    <p:sldId id="269" r:id="rId16"/>
    <p:sldId id="289" r:id="rId17"/>
    <p:sldId id="271" r:id="rId18"/>
    <p:sldId id="276" r:id="rId19"/>
    <p:sldId id="277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00" r:id="rId28"/>
    <p:sldId id="297" r:id="rId29"/>
    <p:sldId id="298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0" r:id="rId39"/>
    <p:sldId id="309" r:id="rId40"/>
    <p:sldId id="285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07" autoAdjust="0"/>
  </p:normalViewPr>
  <p:slideViewPr>
    <p:cSldViewPr snapToGrid="0">
      <p:cViewPr varScale="1">
        <p:scale>
          <a:sx n="83" d="100"/>
          <a:sy n="83" d="100"/>
        </p:scale>
        <p:origin x="70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98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05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44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223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3819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22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1225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822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700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30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667e11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667e11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48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833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690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600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02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367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288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291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78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335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179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6270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703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236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8320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48690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044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083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291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9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was Impacted by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luckily thought no worries we use Bracco products.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told my locations hey stock 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 levels – 90% allocations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841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26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78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09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9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36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af313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eaf313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15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95625"/>
            <a:ext cx="9101575" cy="4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125" y="273199"/>
            <a:ext cx="2462351" cy="10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72100" y="209200"/>
            <a:ext cx="29241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475" y="273200"/>
            <a:ext cx="6477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325370">
            <a:off x="8248025" y="256850"/>
            <a:ext cx="5715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4775" y="323525"/>
            <a:ext cx="8763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964143">
            <a:off x="8095625" y="1247975"/>
            <a:ext cx="8763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512ED5F-295A-4BB8-8DDB-2191D9B26A90}"/>
              </a:ext>
            </a:extLst>
          </p:cNvPr>
          <p:cNvSpPr>
            <a:spLocks/>
          </p:cNvSpPr>
          <p:nvPr/>
        </p:nvSpPr>
        <p:spPr bwMode="auto">
          <a:xfrm>
            <a:off x="386089" y="1499611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US" sz="2000" dirty="0">
                <a:solidFill>
                  <a:schemeClr val="bg1"/>
                </a:solidFill>
              </a:rPr>
              <a:t>Standardization of Advanced Visualization to Improve CT Workflows </a:t>
            </a:r>
          </a:p>
          <a:p>
            <a:pPr algn="ctr" eaLnBrk="1" hangingPunct="1">
              <a:spcBef>
                <a:spcPts val="300"/>
              </a:spcBef>
            </a:pPr>
            <a:endParaRPr lang="en-US" altLang="en-US" sz="2000" b="1" i="1" dirty="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Jessica Chambers, MHA, RT(R)(CT)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Director of Clinical Operations-Imaging St Charles County </a:t>
            </a:r>
          </a:p>
          <a:p>
            <a:pPr algn="ctr">
              <a:spcBef>
                <a:spcPts val="300"/>
              </a:spcBef>
            </a:pPr>
            <a:endParaRPr lang="en-US" alt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7F117BEC-EDF6-49DA-A326-C67280D0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27" y="3631803"/>
            <a:ext cx="3892923" cy="97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1355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21300" y="482600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OUR 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Challenges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Text Box 65">
            <a:extLst>
              <a:ext uri="{FF2B5EF4-FFF2-40B4-BE49-F238E27FC236}">
                <a16:creationId xmlns:a16="http://schemas.microsoft.com/office/drawing/2014/main" id="{C069CB39-1DD8-4E0E-A167-C775D2988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17" y="1515763"/>
            <a:ext cx="8183563" cy="21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>
            <a:spAutoFit/>
          </a:bodyPr>
          <a:lstStyle>
            <a:lvl1pPr marL="265113" indent="-265113">
              <a:lnSpc>
                <a:spcPct val="125000"/>
              </a:lnSpc>
              <a:spcBef>
                <a:spcPts val="2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250"/>
              </a:spcBef>
              <a:buClr>
                <a:srgbClr val="FF66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ts val="250"/>
              </a:spcBef>
              <a:buClr>
                <a:srgbClr val="00CC99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ts val="225"/>
              </a:spcBef>
              <a:buClr>
                <a:srgbClr val="FFCC00"/>
              </a:buClr>
              <a:buSzPct val="11200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Challenges with our initial state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Three different contracted Radiologist groups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Variation of Scanners = Variation in Independent workstations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versions on the workstations were not updated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Lack of staff knowledge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CA2AD-BC1E-4C4F-89AA-094691C60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001" y="3368395"/>
            <a:ext cx="2013437" cy="14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4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1355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21300" y="482600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Radiologists Concerns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9B45E5B-775E-4A36-8BD2-A588DD7F3DAF}"/>
              </a:ext>
            </a:extLst>
          </p:cNvPr>
          <p:cNvSpPr>
            <a:spLocks/>
          </p:cNvSpPr>
          <p:nvPr/>
        </p:nvSpPr>
        <p:spPr bwMode="auto">
          <a:xfrm>
            <a:off x="503238" y="1219200"/>
            <a:ext cx="81835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lnSpc>
                <a:spcPct val="125000"/>
              </a:lnSpc>
              <a:spcBef>
                <a:spcPts val="2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250"/>
              </a:spcBef>
              <a:buClr>
                <a:srgbClr val="FF66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ts val="250"/>
              </a:spcBef>
              <a:buClr>
                <a:srgbClr val="00CC99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ts val="225"/>
              </a:spcBef>
              <a:buClr>
                <a:srgbClr val="FFCC00"/>
              </a:buClr>
              <a:buSzPct val="11200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Radiologist not satisfied with the variability in the advanced visualization images. 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Radiologist requesting rework to be done by the “expert” delaying read time, sometimes next day. 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advanced visualization protocols designed for specific radiologists, variability in final product.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Char char="•"/>
            </a:pP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FontTx/>
              <a:buChar char="•"/>
            </a:pP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0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55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00086" y="143716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Equipment C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o</a:t>
            </a: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ncerns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31DF73-237F-4502-BFC2-EE7A0593CEBF}"/>
              </a:ext>
            </a:extLst>
          </p:cNvPr>
          <p:cNvSpPr txBox="1">
            <a:spLocks/>
          </p:cNvSpPr>
          <p:nvPr/>
        </p:nvSpPr>
        <p:spPr>
          <a:xfrm>
            <a:off x="828000" y="1290918"/>
            <a:ext cx="7488000" cy="32720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vendor workstations in facilities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Technologist gravitate to the workstations they are comfortable with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Multi-vendor workstation produce inconsistent images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constraints do not support purchasing software agreements.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Workstations were generations behind on software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5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55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00086" y="143716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Staffing Challenges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ECD13-198F-40DC-B499-A6A453612728}"/>
              </a:ext>
            </a:extLst>
          </p:cNvPr>
          <p:cNvSpPr txBox="1"/>
          <p:nvPr/>
        </p:nvSpPr>
        <p:spPr>
          <a:xfrm>
            <a:off x="857832" y="1528624"/>
            <a:ext cx="74919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Variability in technologist post processing abilities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FTE’s impact department efficiency 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Utilizing third party vendors for stent planning </a:t>
            </a:r>
          </a:p>
        </p:txBody>
      </p:sp>
    </p:spTree>
    <p:extLst>
      <p:ext uri="{BB962C8B-B14F-4D97-AF65-F5344CB8AC3E}">
        <p14:creationId xmlns:p14="http://schemas.microsoft.com/office/powerpoint/2010/main" val="425913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55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931144" y="203392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Can a 3D lab Solve these Challenges?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D788A-414B-4ABC-82D0-F91492C0FA6C}"/>
              </a:ext>
            </a:extLst>
          </p:cNvPr>
          <p:cNvSpPr txBox="1"/>
          <p:nvPr/>
        </p:nvSpPr>
        <p:spPr>
          <a:xfrm>
            <a:off x="662893" y="1025690"/>
            <a:ext cx="7775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6DA68-F37E-4524-A511-C748891DAE62}"/>
              </a:ext>
            </a:extLst>
          </p:cNvPr>
          <p:cNvSpPr txBox="1"/>
          <p:nvPr/>
        </p:nvSpPr>
        <p:spPr>
          <a:xfrm>
            <a:off x="822192" y="1395022"/>
            <a:ext cx="46411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Savings and Improve efficiency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Radiologist Satisfaction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Employee Satisfaction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Image Quality </a:t>
            </a:r>
          </a:p>
        </p:txBody>
      </p:sp>
    </p:spTree>
    <p:extLst>
      <p:ext uri="{BB962C8B-B14F-4D97-AF65-F5344CB8AC3E}">
        <p14:creationId xmlns:p14="http://schemas.microsoft.com/office/powerpoint/2010/main" val="316468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143716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00086" y="143716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Cost Savings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4A00E-EABB-4B54-8165-31F21DE51B1E}"/>
              </a:ext>
            </a:extLst>
          </p:cNvPr>
          <p:cNvSpPr txBox="1"/>
          <p:nvPr/>
        </p:nvSpPr>
        <p:spPr>
          <a:xfrm>
            <a:off x="1045029" y="1297522"/>
            <a:ext cx="733056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Stent Planning:  Spending $72,600 per year on 3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stent planning plus extended turnaround times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cost savings with transitioning to a single thin client reducing the need for upgrades etc.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transition to 20 min time slots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potential for 8 additional appointment slots per facility  </a:t>
            </a:r>
          </a:p>
        </p:txBody>
      </p:sp>
    </p:spTree>
    <p:extLst>
      <p:ext uri="{BB962C8B-B14F-4D97-AF65-F5344CB8AC3E}">
        <p14:creationId xmlns:p14="http://schemas.microsoft.com/office/powerpoint/2010/main" val="222919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143716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00086" y="143716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Consistency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4A00E-EABB-4B54-8165-31F21DE51B1E}"/>
              </a:ext>
            </a:extLst>
          </p:cNvPr>
          <p:cNvSpPr txBox="1"/>
          <p:nvPr/>
        </p:nvSpPr>
        <p:spPr>
          <a:xfrm>
            <a:off x="799139" y="1282154"/>
            <a:ext cx="73305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Image quality by specialized technologist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building with Radiologists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rework requests by radiologist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stress/frustration for CT technologist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Frees up CT technologists to continue scanning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image quality by transitioning to a thin client </a:t>
            </a:r>
          </a:p>
        </p:txBody>
      </p:sp>
    </p:spTree>
    <p:extLst>
      <p:ext uri="{BB962C8B-B14F-4D97-AF65-F5344CB8AC3E}">
        <p14:creationId xmlns:p14="http://schemas.microsoft.com/office/powerpoint/2010/main" val="323705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104309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823569" y="195708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The Initial Vision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8B66DAD-A235-47E4-8839-1ECAAA8CE995}"/>
              </a:ext>
            </a:extLst>
          </p:cNvPr>
          <p:cNvSpPr>
            <a:spLocks/>
          </p:cNvSpPr>
          <p:nvPr/>
        </p:nvSpPr>
        <p:spPr bwMode="auto">
          <a:xfrm>
            <a:off x="512017" y="1185334"/>
            <a:ext cx="81835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lnSpc>
                <a:spcPct val="125000"/>
              </a:lnSpc>
              <a:spcBef>
                <a:spcPts val="2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250"/>
              </a:spcBef>
              <a:buClr>
                <a:srgbClr val="FF66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ts val="250"/>
              </a:spcBef>
              <a:buClr>
                <a:srgbClr val="00CC99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ts val="225"/>
              </a:spcBef>
              <a:buClr>
                <a:srgbClr val="FFCC00"/>
              </a:buClr>
              <a:buSzPct val="11200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3D Tech to ensure quality and consistency of all exams 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with the CT Cardiac Program due to the complexity of these exams 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1 facility and continue to grow </a:t>
            </a:r>
          </a:p>
        </p:txBody>
      </p:sp>
    </p:spTree>
    <p:extLst>
      <p:ext uri="{BB962C8B-B14F-4D97-AF65-F5344CB8AC3E}">
        <p14:creationId xmlns:p14="http://schemas.microsoft.com/office/powerpoint/2010/main" val="255713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58" y="104309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00086" y="143716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Physician Expectations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A69ECB-370F-44DE-9BB1-F693E5158470}"/>
              </a:ext>
            </a:extLst>
          </p:cNvPr>
          <p:cNvSpPr>
            <a:spLocks/>
          </p:cNvSpPr>
          <p:nvPr/>
        </p:nvSpPr>
        <p:spPr bwMode="auto">
          <a:xfrm>
            <a:off x="572665" y="1104559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lnSpc>
                <a:spcPct val="125000"/>
              </a:lnSpc>
              <a:spcBef>
                <a:spcPts val="2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250"/>
              </a:spcBef>
              <a:buClr>
                <a:srgbClr val="FF66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ts val="250"/>
              </a:spcBef>
              <a:buClr>
                <a:srgbClr val="00CC99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ts val="225"/>
              </a:spcBef>
              <a:buClr>
                <a:srgbClr val="FFCC00"/>
              </a:buClr>
              <a:buSzPct val="11200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All Abdominal/Pelvic CTs for ED patients are ordered STAT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STAT cases are priority in PACS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Radiologists dictate using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Powerscribe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voice recognition system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Radiologists are required to self-edit all ED reports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Final Report sent to Electronic Record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Expectation for Radiologists to complete w/in 20 minutes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4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104309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Justification Barriers to overcome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9CA719-3C7E-4FCA-B566-1D6BAF34A103}"/>
              </a:ext>
            </a:extLst>
          </p:cNvPr>
          <p:cNvSpPr txBox="1">
            <a:spLocks/>
          </p:cNvSpPr>
          <p:nvPr/>
        </p:nvSpPr>
        <p:spPr>
          <a:xfrm>
            <a:off x="743475" y="1324059"/>
            <a:ext cx="7488000" cy="297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capitol purchase for the Philips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IntelliSpace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portal or similar thin client solution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Replaces the multiple independent workstation purchases/upgrades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FTE request for a non-revenue generating position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Space for the 3D lab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Gaining Physician/Radiologist trust to discontinue third party vendors </a:t>
            </a:r>
          </a:p>
        </p:txBody>
      </p:sp>
    </p:spTree>
    <p:extLst>
      <p:ext uri="{BB962C8B-B14F-4D97-AF65-F5344CB8AC3E}">
        <p14:creationId xmlns:p14="http://schemas.microsoft.com/office/powerpoint/2010/main" val="275271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95625"/>
            <a:ext cx="9101575" cy="4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125" y="273199"/>
            <a:ext cx="2462351" cy="10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AB9E06-8D09-49C4-B3F5-830AD1ABE359}"/>
              </a:ext>
            </a:extLst>
          </p:cNvPr>
          <p:cNvSpPr txBox="1"/>
          <p:nvPr/>
        </p:nvSpPr>
        <p:spPr>
          <a:xfrm>
            <a:off x="470647" y="1707776"/>
            <a:ext cx="820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 have no financial interests or relationships to disclose regarding this presentation or conference.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Additional Barriers learned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31B436-37E8-4557-948B-E1D7C9544A26}"/>
              </a:ext>
            </a:extLst>
          </p:cNvPr>
          <p:cNvSpPr txBox="1">
            <a:spLocks/>
          </p:cNvSpPr>
          <p:nvPr/>
        </p:nvSpPr>
        <p:spPr>
          <a:xfrm>
            <a:off x="859799" y="1001041"/>
            <a:ext cx="7488000" cy="33968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“owns” the 3D solution CES or IT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Servers live in the IHT building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“issues” related to the servers needing to be rebooted</a:t>
            </a:r>
          </a:p>
          <a:p>
            <a:pPr lvl="2"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Scanners all need to have VPN to servers - IT wanted CES to “own this”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SSM Health initially placed this in the hands of our CES team in 2021 this transitioned to IT</a:t>
            </a:r>
          </a:p>
        </p:txBody>
      </p:sp>
    </p:spTree>
    <p:extLst>
      <p:ext uri="{BB962C8B-B14F-4D97-AF65-F5344CB8AC3E}">
        <p14:creationId xmlns:p14="http://schemas.microsoft.com/office/powerpoint/2010/main" val="150197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2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2012 The Beginning of our 3D Lab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0CCA7-F460-41F4-832A-88679FE39076}"/>
              </a:ext>
            </a:extLst>
          </p:cNvPr>
          <p:cNvSpPr txBox="1"/>
          <p:nvPr/>
        </p:nvSpPr>
        <p:spPr>
          <a:xfrm>
            <a:off x="691563" y="1118209"/>
            <a:ext cx="613954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Technologist working Day Shift Only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Averages 110 exams per month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performing 9 different studies </a:t>
            </a:r>
          </a:p>
          <a:p>
            <a:pPr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CTP 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CTA Head/Neck 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Offs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Dissections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CTA 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Urograms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Facial Reconstruction </a:t>
            </a:r>
          </a:p>
          <a:p>
            <a:pPr marL="285750" lvl="2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MSK   </a:t>
            </a:r>
          </a:p>
          <a:p>
            <a:pPr lvl="5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6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The Actual Process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C94EE-FA80-45E8-93D3-741C85EA69A8}"/>
              </a:ext>
            </a:extLst>
          </p:cNvPr>
          <p:cNvSpPr txBox="1"/>
          <p:nvPr/>
        </p:nvSpPr>
        <p:spPr>
          <a:xfrm>
            <a:off x="791456" y="1400966"/>
            <a:ext cx="73305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Lab physically located at SSM Heath St. Joseph Hospital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technologist places the study in a 3D lab “folder” in PACS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Tech ends exam in EHR </a:t>
            </a:r>
          </a:p>
          <a:p>
            <a:pPr marL="342900" lvl="2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completion of the post processing 3D lab technologist verifies exam for Radiologists read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lab tech bookmarks exam allowing Radiologist the ability to adjust if needed </a:t>
            </a:r>
          </a:p>
        </p:txBody>
      </p:sp>
    </p:spTree>
    <p:extLst>
      <p:ext uri="{BB962C8B-B14F-4D97-AF65-F5344CB8AC3E}">
        <p14:creationId xmlns:p14="http://schemas.microsoft.com/office/powerpoint/2010/main" val="129941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2013 We Need Another Tech!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C5461C-9F2D-4EC5-AEA1-613B10E08E1B}"/>
              </a:ext>
            </a:extLst>
          </p:cNvPr>
          <p:cNvSpPr txBox="1">
            <a:spLocks/>
          </p:cNvSpPr>
          <p:nvPr/>
        </p:nvSpPr>
        <p:spPr>
          <a:xfrm>
            <a:off x="828000" y="1271819"/>
            <a:ext cx="7488000" cy="36385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Technologist working staggered day shift (0630-1700)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Averaging 390 exams per month </a:t>
            </a:r>
          </a:p>
          <a:p>
            <a:pPr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applications 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Stent Planning (after 6 months validation process) 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Colon 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TAVR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 Applications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Medicine 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Ablations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5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Continued Growth </a:t>
            </a:r>
            <a:endParaRPr dirty="0">
              <a:solidFill>
                <a:schemeClr val="lt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9844E4-094B-49E9-A3E1-583C903CA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22497"/>
              </p:ext>
            </p:extLst>
          </p:nvPr>
        </p:nvGraphicFramePr>
        <p:xfrm>
          <a:off x="304800" y="1657350"/>
          <a:ext cx="8458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56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9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1,320 Exams</a:t>
                      </a:r>
                      <a:r>
                        <a:rPr lang="en-US" baseline="0" dirty="0"/>
                        <a:t> Per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4,784 Exams Per</a:t>
                      </a:r>
                      <a:r>
                        <a:rPr lang="en-US" baseline="0" dirty="0"/>
                        <a:t>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7,668 Exams Per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9,372 Exams Per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12,456 Exams Per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12,981 Exams per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04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2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2017 We need a 3</a:t>
            </a:r>
            <a:r>
              <a:rPr lang="en-US" sz="2800" b="1" baseline="300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rd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tech!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6D23B-93D3-4033-B8ED-B8634C94CEB9}"/>
              </a:ext>
            </a:extLst>
          </p:cNvPr>
          <p:cNvSpPr txBox="1"/>
          <p:nvPr/>
        </p:nvSpPr>
        <p:spPr>
          <a:xfrm>
            <a:off x="760256" y="1448364"/>
            <a:ext cx="70083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Tracked exams left at the end of the day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Averaged 7 exams held over each day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 additional applications to grow volume 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 Support – 3D lab are the Radiologists trainers </a:t>
            </a:r>
          </a:p>
        </p:txBody>
      </p:sp>
    </p:spTree>
    <p:extLst>
      <p:ext uri="{BB962C8B-B14F-4D97-AF65-F5344CB8AC3E}">
        <p14:creationId xmlns:p14="http://schemas.microsoft.com/office/powerpoint/2010/main" val="1123105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979" y="10978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8017" y="255605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Added Applications for the Lab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CDAA26-8FC9-4911-9DF7-2259681E1839}"/>
              </a:ext>
            </a:extLst>
          </p:cNvPr>
          <p:cNvGrpSpPr/>
          <p:nvPr/>
        </p:nvGrpSpPr>
        <p:grpSpPr>
          <a:xfrm>
            <a:off x="471524" y="1064191"/>
            <a:ext cx="1859971" cy="2389845"/>
            <a:chOff x="422064" y="1753353"/>
            <a:chExt cx="1727370" cy="2163143"/>
          </a:xfrm>
        </p:grpSpPr>
        <p:sp>
          <p:nvSpPr>
            <p:cNvPr id="7" name="Hexagon 6">
              <a:hlinkClick r:id="" action="ppaction://noaction"/>
              <a:extLst>
                <a:ext uri="{FF2B5EF4-FFF2-40B4-BE49-F238E27FC236}">
                  <a16:creationId xmlns:a16="http://schemas.microsoft.com/office/drawing/2014/main" id="{B7A848BF-2B17-405B-B855-B2B64B4BBD4C}"/>
                </a:ext>
              </a:extLst>
            </p:cNvPr>
            <p:cNvSpPr/>
            <p:nvPr/>
          </p:nvSpPr>
          <p:spPr>
            <a:xfrm>
              <a:off x="759198" y="1936241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Smart Display Protocols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(in MMV)</a:t>
              </a:r>
            </a:p>
          </p:txBody>
        </p:sp>
        <p:sp>
          <p:nvSpPr>
            <p:cNvPr id="9" name="Hexagon 8">
              <a:hlinkClick r:id="" action="ppaction://noaction"/>
              <a:extLst>
                <a:ext uri="{FF2B5EF4-FFF2-40B4-BE49-F238E27FC236}">
                  <a16:creationId xmlns:a16="http://schemas.microsoft.com/office/drawing/2014/main" id="{CD5B68A6-B412-49B4-8675-5E333EEB2320}"/>
                </a:ext>
              </a:extLst>
            </p:cNvPr>
            <p:cNvSpPr/>
            <p:nvPr/>
          </p:nvSpPr>
          <p:spPr>
            <a:xfrm>
              <a:off x="422064" y="2119129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Comprehensive Cardiac Analysis (CCA)</a:t>
              </a:r>
            </a:p>
          </p:txBody>
        </p:sp>
        <p:sp>
          <p:nvSpPr>
            <p:cNvPr id="10" name="Hexagon 9">
              <a:hlinkClick r:id="" action="ppaction://noaction"/>
              <a:extLst>
                <a:ext uri="{FF2B5EF4-FFF2-40B4-BE49-F238E27FC236}">
                  <a16:creationId xmlns:a16="http://schemas.microsoft.com/office/drawing/2014/main" id="{99A1A17F-163B-401F-B760-616B75CF35B9}"/>
                </a:ext>
              </a:extLst>
            </p:cNvPr>
            <p:cNvSpPr/>
            <p:nvPr/>
          </p:nvSpPr>
          <p:spPr>
            <a:xfrm>
              <a:off x="759198" y="2302016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Cardiac Plaque Assessment</a:t>
              </a:r>
            </a:p>
          </p:txBody>
        </p:sp>
        <p:sp>
          <p:nvSpPr>
            <p:cNvPr id="11" name="Hexagon 10">
              <a:hlinkClick r:id="" action="ppaction://noaction"/>
              <a:extLst>
                <a:ext uri="{FF2B5EF4-FFF2-40B4-BE49-F238E27FC236}">
                  <a16:creationId xmlns:a16="http://schemas.microsoft.com/office/drawing/2014/main" id="{85953D22-FCF9-4EF6-92A7-A7F2F5E87C60}"/>
                </a:ext>
              </a:extLst>
            </p:cNvPr>
            <p:cNvSpPr/>
            <p:nvPr/>
          </p:nvSpPr>
          <p:spPr>
            <a:xfrm>
              <a:off x="422064" y="2484904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Calcium Scoring</a:t>
              </a:r>
            </a:p>
          </p:txBody>
        </p:sp>
        <p:sp>
          <p:nvSpPr>
            <p:cNvPr id="12" name="Hexagon 11">
              <a:hlinkClick r:id="" action="ppaction://noaction"/>
              <a:extLst>
                <a:ext uri="{FF2B5EF4-FFF2-40B4-BE49-F238E27FC236}">
                  <a16:creationId xmlns:a16="http://schemas.microsoft.com/office/drawing/2014/main" id="{B8D7C059-CEDB-4436-8EBD-8360DA47CA64}"/>
                </a:ext>
              </a:extLst>
            </p:cNvPr>
            <p:cNvSpPr/>
            <p:nvPr/>
          </p:nvSpPr>
          <p:spPr>
            <a:xfrm>
              <a:off x="759198" y="2667792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Myocardial Defect Assessment</a:t>
              </a:r>
            </a:p>
          </p:txBody>
        </p:sp>
        <p:sp>
          <p:nvSpPr>
            <p:cNvPr id="13" name="Hexagon 12">
              <a:hlinkClick r:id="" action="ppaction://noaction"/>
              <a:extLst>
                <a:ext uri="{FF2B5EF4-FFF2-40B4-BE49-F238E27FC236}">
                  <a16:creationId xmlns:a16="http://schemas.microsoft.com/office/drawing/2014/main" id="{5714C04E-57D9-4C55-BAA2-A9961DEE2911}"/>
                </a:ext>
              </a:extLst>
            </p:cNvPr>
            <p:cNvSpPr/>
            <p:nvPr/>
          </p:nvSpPr>
          <p:spPr>
            <a:xfrm>
              <a:off x="422064" y="2850680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Cardiac Temporal Enhancement</a:t>
              </a:r>
            </a:p>
          </p:txBody>
        </p:sp>
        <p:sp>
          <p:nvSpPr>
            <p:cNvPr id="14" name="Hexagon 13">
              <a:hlinkClick r:id="" action="ppaction://noaction"/>
              <a:extLst>
                <a:ext uri="{FF2B5EF4-FFF2-40B4-BE49-F238E27FC236}">
                  <a16:creationId xmlns:a16="http://schemas.microsoft.com/office/drawing/2014/main" id="{6AB9D8B5-38E2-41A9-9630-07E148AD5DFF}"/>
                </a:ext>
              </a:extLst>
            </p:cNvPr>
            <p:cNvSpPr/>
            <p:nvPr/>
          </p:nvSpPr>
          <p:spPr>
            <a:xfrm>
              <a:off x="759198" y="3033568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Spatial Enhancement</a:t>
              </a:r>
            </a:p>
          </p:txBody>
        </p:sp>
        <p:sp>
          <p:nvSpPr>
            <p:cNvPr id="15" name="Hexagon 14">
              <a:hlinkClick r:id="" action="ppaction://noaction"/>
              <a:extLst>
                <a:ext uri="{FF2B5EF4-FFF2-40B4-BE49-F238E27FC236}">
                  <a16:creationId xmlns:a16="http://schemas.microsoft.com/office/drawing/2014/main" id="{CFEDFFEF-93FC-47CD-85CF-A02A6C05F2B8}"/>
                </a:ext>
              </a:extLst>
            </p:cNvPr>
            <p:cNvSpPr/>
            <p:nvPr/>
          </p:nvSpPr>
          <p:spPr>
            <a:xfrm>
              <a:off x="422064" y="3216455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 Astonish Reconstruction</a:t>
              </a:r>
            </a:p>
          </p:txBody>
        </p:sp>
        <p:sp>
          <p:nvSpPr>
            <p:cNvPr id="16" name="Hexagon 15">
              <a:hlinkClick r:id="" action="ppaction://noaction"/>
              <a:extLst>
                <a:ext uri="{FF2B5EF4-FFF2-40B4-BE49-F238E27FC236}">
                  <a16:creationId xmlns:a16="http://schemas.microsoft.com/office/drawing/2014/main" id="{F8B67A83-FACF-4FA7-82EC-A70B6D3598B5}"/>
                </a:ext>
              </a:extLst>
            </p:cNvPr>
            <p:cNvSpPr/>
            <p:nvPr/>
          </p:nvSpPr>
          <p:spPr>
            <a:xfrm>
              <a:off x="759198" y="3399343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Cedar-Sinai Cardiac Suite 2015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(1)</a:t>
              </a:r>
            </a:p>
          </p:txBody>
        </p:sp>
        <p:sp>
          <p:nvSpPr>
            <p:cNvPr id="17" name="Hexagon 16">
              <a:hlinkClick r:id="" action="ppaction://noaction"/>
              <a:extLst>
                <a:ext uri="{FF2B5EF4-FFF2-40B4-BE49-F238E27FC236}">
                  <a16:creationId xmlns:a16="http://schemas.microsoft.com/office/drawing/2014/main" id="{DA143FA7-1835-46B2-A207-2D27A67B9008}"/>
                </a:ext>
              </a:extLst>
            </p:cNvPr>
            <p:cNvSpPr/>
            <p:nvPr/>
          </p:nvSpPr>
          <p:spPr>
            <a:xfrm>
              <a:off x="1090137" y="1753353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Viewer (MMV)</a:t>
              </a:r>
            </a:p>
          </p:txBody>
        </p:sp>
        <p:sp>
          <p:nvSpPr>
            <p:cNvPr id="18" name="Hexagon 17">
              <a:hlinkClick r:id="" action="ppaction://noaction"/>
              <a:extLst>
                <a:ext uri="{FF2B5EF4-FFF2-40B4-BE49-F238E27FC236}">
                  <a16:creationId xmlns:a16="http://schemas.microsoft.com/office/drawing/2014/main" id="{764B2E1C-EED4-4ED4-8A55-EE314B9FB1DA}"/>
                </a:ext>
              </a:extLst>
            </p:cNvPr>
            <p:cNvSpPr/>
            <p:nvPr/>
          </p:nvSpPr>
          <p:spPr>
            <a:xfrm>
              <a:off x="1427271" y="1936241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iXR Viewing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(in MMV)</a:t>
              </a:r>
            </a:p>
          </p:txBody>
        </p:sp>
        <p:sp>
          <p:nvSpPr>
            <p:cNvPr id="19" name="Hexagon 18">
              <a:hlinkClick r:id="" action="ppaction://noaction"/>
              <a:extLst>
                <a:ext uri="{FF2B5EF4-FFF2-40B4-BE49-F238E27FC236}">
                  <a16:creationId xmlns:a16="http://schemas.microsoft.com/office/drawing/2014/main" id="{0CED80AB-A0A2-4562-8A8A-C4ED55E4EB28}"/>
                </a:ext>
              </a:extLst>
            </p:cNvPr>
            <p:cNvSpPr/>
            <p:nvPr/>
          </p:nvSpPr>
          <p:spPr>
            <a:xfrm>
              <a:off x="1090137" y="2119129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Cardiac Viewing</a:t>
              </a:r>
            </a:p>
          </p:txBody>
        </p:sp>
        <p:sp>
          <p:nvSpPr>
            <p:cNvPr id="20" name="Hexagon 19">
              <a:hlinkClick r:id="" action="ppaction://noaction"/>
              <a:extLst>
                <a:ext uri="{FF2B5EF4-FFF2-40B4-BE49-F238E27FC236}">
                  <a16:creationId xmlns:a16="http://schemas.microsoft.com/office/drawing/2014/main" id="{7487C998-23FA-45C1-8709-68B43E3CD012}"/>
                </a:ext>
              </a:extLst>
            </p:cNvPr>
            <p:cNvSpPr/>
            <p:nvPr/>
          </p:nvSpPr>
          <p:spPr>
            <a:xfrm>
              <a:off x="1427271" y="2302016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CT-MI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Fusion</a:t>
              </a:r>
            </a:p>
          </p:txBody>
        </p:sp>
        <p:sp>
          <p:nvSpPr>
            <p:cNvPr id="21" name="Hexagon 20">
              <a:hlinkClick r:id="" action="ppaction://noaction"/>
              <a:extLst>
                <a:ext uri="{FF2B5EF4-FFF2-40B4-BE49-F238E27FC236}">
                  <a16:creationId xmlns:a16="http://schemas.microsoft.com/office/drawing/2014/main" id="{284E4571-33DD-4C22-82C8-AC64CC6ACAC1}"/>
                </a:ext>
              </a:extLst>
            </p:cNvPr>
            <p:cNvSpPr/>
            <p:nvPr/>
          </p:nvSpPr>
          <p:spPr>
            <a:xfrm>
              <a:off x="1090137" y="2484904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TAVI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Planning</a:t>
              </a:r>
            </a:p>
          </p:txBody>
        </p:sp>
        <p:sp>
          <p:nvSpPr>
            <p:cNvPr id="22" name="Hexagon 21">
              <a:hlinkClick r:id="" action="ppaction://noaction"/>
              <a:extLst>
                <a:ext uri="{FF2B5EF4-FFF2-40B4-BE49-F238E27FC236}">
                  <a16:creationId xmlns:a16="http://schemas.microsoft.com/office/drawing/2014/main" id="{998393D0-87B5-4783-9271-D20A9693EF14}"/>
                </a:ext>
              </a:extLst>
            </p:cNvPr>
            <p:cNvSpPr/>
            <p:nvPr/>
          </p:nvSpPr>
          <p:spPr>
            <a:xfrm>
              <a:off x="1427271" y="2667792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Dynamic Myocardial Perfusion (DMP)</a:t>
              </a:r>
            </a:p>
          </p:txBody>
        </p:sp>
        <p:sp>
          <p:nvSpPr>
            <p:cNvPr id="23" name="Hexagon 22">
              <a:hlinkClick r:id="" action="ppaction://noaction"/>
              <a:extLst>
                <a:ext uri="{FF2B5EF4-FFF2-40B4-BE49-F238E27FC236}">
                  <a16:creationId xmlns:a16="http://schemas.microsoft.com/office/drawing/2014/main" id="{83A4BBD1-F5A0-4F0A-8CCB-7AC30C9E4EB0}"/>
                </a:ext>
              </a:extLst>
            </p:cNvPr>
            <p:cNvSpPr/>
            <p:nvPr/>
          </p:nvSpPr>
          <p:spPr>
            <a:xfrm>
              <a:off x="1427271" y="3033568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Cardiac Whole Heart</a:t>
              </a:r>
            </a:p>
          </p:txBody>
        </p:sp>
        <p:sp>
          <p:nvSpPr>
            <p:cNvPr id="24" name="Hexagon 23">
              <a:hlinkClick r:id="" action="ppaction://noaction"/>
              <a:extLst>
                <a:ext uri="{FF2B5EF4-FFF2-40B4-BE49-F238E27FC236}">
                  <a16:creationId xmlns:a16="http://schemas.microsoft.com/office/drawing/2014/main" id="{5E585FEB-DADF-42DA-ACD5-DE69CBD4A481}"/>
                </a:ext>
              </a:extLst>
            </p:cNvPr>
            <p:cNvSpPr/>
            <p:nvPr/>
          </p:nvSpPr>
          <p:spPr>
            <a:xfrm>
              <a:off x="1090137" y="3216455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Cardiac Analysis</a:t>
              </a:r>
            </a:p>
          </p:txBody>
        </p:sp>
        <p:sp>
          <p:nvSpPr>
            <p:cNvPr id="25" name="Hexagon 24">
              <a:hlinkClick r:id="" action="ppaction://noaction"/>
              <a:extLst>
                <a:ext uri="{FF2B5EF4-FFF2-40B4-BE49-F238E27FC236}">
                  <a16:creationId xmlns:a16="http://schemas.microsoft.com/office/drawing/2014/main" id="{25FF0EB2-5838-447D-A0C1-2FA2BEADF89B}"/>
                </a:ext>
              </a:extLst>
            </p:cNvPr>
            <p:cNvSpPr/>
            <p:nvPr/>
          </p:nvSpPr>
          <p:spPr>
            <a:xfrm>
              <a:off x="1427271" y="3399343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Corridor4DM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(3)</a:t>
              </a:r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 2015</a:t>
              </a:r>
            </a:p>
          </p:txBody>
        </p:sp>
        <p:sp>
          <p:nvSpPr>
            <p:cNvPr id="26" name="Hexagon 25">
              <a:hlinkClick r:id="" action="ppaction://noaction"/>
              <a:extLst>
                <a:ext uri="{FF2B5EF4-FFF2-40B4-BE49-F238E27FC236}">
                  <a16:creationId xmlns:a16="http://schemas.microsoft.com/office/drawing/2014/main" id="{5E64DEA9-A8D5-48D5-9238-4A5D6F973C5C}"/>
                </a:ext>
              </a:extLst>
            </p:cNvPr>
            <p:cNvSpPr/>
            <p:nvPr/>
          </p:nvSpPr>
          <p:spPr>
            <a:xfrm>
              <a:off x="1090137" y="3582231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Emory Cardiac Toolbox 4.1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(2)</a:t>
              </a:r>
            </a:p>
          </p:txBody>
        </p:sp>
        <p:sp>
          <p:nvSpPr>
            <p:cNvPr id="27" name="Hexagon 26">
              <a:hlinkClick r:id="" action="ppaction://noaction"/>
              <a:extLst>
                <a:ext uri="{FF2B5EF4-FFF2-40B4-BE49-F238E27FC236}">
                  <a16:creationId xmlns:a16="http://schemas.microsoft.com/office/drawing/2014/main" id="{17EE100D-4534-48D6-A538-516935608CD0}"/>
                </a:ext>
              </a:extLst>
            </p:cNvPr>
            <p:cNvSpPr/>
            <p:nvPr/>
          </p:nvSpPr>
          <p:spPr>
            <a:xfrm>
              <a:off x="1761686" y="2484904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EP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Planning</a:t>
              </a:r>
            </a:p>
          </p:txBody>
        </p:sp>
        <p:sp>
          <p:nvSpPr>
            <p:cNvPr id="28" name="Hexagon 27">
              <a:hlinkClick r:id="" action="ppaction://noaction"/>
              <a:extLst>
                <a:ext uri="{FF2B5EF4-FFF2-40B4-BE49-F238E27FC236}">
                  <a16:creationId xmlns:a16="http://schemas.microsoft.com/office/drawing/2014/main" id="{0DF15269-7905-44E5-A798-01A320455AF0}"/>
                </a:ext>
              </a:extLst>
            </p:cNvPr>
            <p:cNvSpPr/>
            <p:nvPr/>
          </p:nvSpPr>
          <p:spPr>
            <a:xfrm>
              <a:off x="1761686" y="2850680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Cardiac Viewing</a:t>
              </a:r>
            </a:p>
          </p:txBody>
        </p:sp>
        <p:sp>
          <p:nvSpPr>
            <p:cNvPr id="29" name="Hexagon 28">
              <a:hlinkClick r:id="" action="ppaction://noaction"/>
              <a:extLst>
                <a:ext uri="{FF2B5EF4-FFF2-40B4-BE49-F238E27FC236}">
                  <a16:creationId xmlns:a16="http://schemas.microsoft.com/office/drawing/2014/main" id="{C4EE7ABD-0EC8-4BB6-BC1F-E4285628A430}"/>
                </a:ext>
              </a:extLst>
            </p:cNvPr>
            <p:cNvSpPr/>
            <p:nvPr/>
          </p:nvSpPr>
          <p:spPr>
            <a:xfrm>
              <a:off x="1761686" y="3216455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QFlow</a:t>
              </a:r>
            </a:p>
          </p:txBody>
        </p:sp>
        <p:sp>
          <p:nvSpPr>
            <p:cNvPr id="30" name="Hexagon 29">
              <a:hlinkClick r:id="" action="ppaction://noaction"/>
              <a:extLst>
                <a:ext uri="{FF2B5EF4-FFF2-40B4-BE49-F238E27FC236}">
                  <a16:creationId xmlns:a16="http://schemas.microsoft.com/office/drawing/2014/main" id="{D986EC24-F68C-4C2E-B2C3-CFEE2264FD78}"/>
                </a:ext>
              </a:extLst>
            </p:cNvPr>
            <p:cNvSpPr/>
            <p:nvPr/>
          </p:nvSpPr>
          <p:spPr>
            <a:xfrm>
              <a:off x="422064" y="3582231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024731"/>
                </a:gs>
                <a:gs pos="100000">
                  <a:srgbClr val="5B8F22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General Imaging 3D Quantification (GI 3DQ)</a:t>
              </a:r>
            </a:p>
          </p:txBody>
        </p:sp>
        <p:sp>
          <p:nvSpPr>
            <p:cNvPr id="31" name="Hexagon 30">
              <a:hlinkClick r:id="" action="ppaction://noaction"/>
              <a:extLst>
                <a:ext uri="{FF2B5EF4-FFF2-40B4-BE49-F238E27FC236}">
                  <a16:creationId xmlns:a16="http://schemas.microsoft.com/office/drawing/2014/main" id="{E266B1B3-3470-4795-894E-F6C773E86762}"/>
                </a:ext>
              </a:extLst>
            </p:cNvPr>
            <p:cNvSpPr/>
            <p:nvPr/>
          </p:nvSpPr>
          <p:spPr>
            <a:xfrm>
              <a:off x="1090137" y="1753353"/>
              <a:ext cx="387748" cy="334265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" name="Hexagon 31">
              <a:hlinkClick r:id="" action="ppaction://noaction"/>
              <a:extLst>
                <a:ext uri="{FF2B5EF4-FFF2-40B4-BE49-F238E27FC236}">
                  <a16:creationId xmlns:a16="http://schemas.microsoft.com/office/drawing/2014/main" id="{12DEF2B8-4A27-4803-93B3-03499C621214}"/>
                </a:ext>
              </a:extLst>
            </p:cNvPr>
            <p:cNvSpPr/>
            <p:nvPr/>
          </p:nvSpPr>
          <p:spPr>
            <a:xfrm>
              <a:off x="1098687" y="1760724"/>
              <a:ext cx="370648" cy="319524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" name="Hexagon 32">
              <a:hlinkClick r:id="" action="ppaction://noaction"/>
              <a:extLst>
                <a:ext uri="{FF2B5EF4-FFF2-40B4-BE49-F238E27FC236}">
                  <a16:creationId xmlns:a16="http://schemas.microsoft.com/office/drawing/2014/main" id="{80E324EF-897D-4D6F-9F4A-2E00DE0FA625}"/>
                </a:ext>
              </a:extLst>
            </p:cNvPr>
            <p:cNvSpPr/>
            <p:nvPr/>
          </p:nvSpPr>
          <p:spPr>
            <a:xfrm>
              <a:off x="759198" y="1936241"/>
              <a:ext cx="387748" cy="334265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" name="Hexagon 33">
              <a:hlinkClick r:id="" action="ppaction://noaction"/>
              <a:extLst>
                <a:ext uri="{FF2B5EF4-FFF2-40B4-BE49-F238E27FC236}">
                  <a16:creationId xmlns:a16="http://schemas.microsoft.com/office/drawing/2014/main" id="{103457DF-E9BD-4634-94A7-6A9EF97343BE}"/>
                </a:ext>
              </a:extLst>
            </p:cNvPr>
            <p:cNvSpPr/>
            <p:nvPr/>
          </p:nvSpPr>
          <p:spPr>
            <a:xfrm>
              <a:off x="767747" y="1943611"/>
              <a:ext cx="370648" cy="319524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" name="Hexagon 34">
              <a:hlinkClick r:id="" action="ppaction://noaction"/>
              <a:extLst>
                <a:ext uri="{FF2B5EF4-FFF2-40B4-BE49-F238E27FC236}">
                  <a16:creationId xmlns:a16="http://schemas.microsoft.com/office/drawing/2014/main" id="{C4B088B0-0987-49E2-A4B6-5D9AFC4D0EDF}"/>
                </a:ext>
              </a:extLst>
            </p:cNvPr>
            <p:cNvSpPr/>
            <p:nvPr/>
          </p:nvSpPr>
          <p:spPr>
            <a:xfrm>
              <a:off x="1761686" y="2127513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XA Vascular Processing – DSA (in MMV)</a:t>
              </a:r>
            </a:p>
          </p:txBody>
        </p:sp>
        <p:sp>
          <p:nvSpPr>
            <p:cNvPr id="36" name="Hexagon 35">
              <a:hlinkClick r:id="" action="ppaction://noaction"/>
              <a:extLst>
                <a:ext uri="{FF2B5EF4-FFF2-40B4-BE49-F238E27FC236}">
                  <a16:creationId xmlns:a16="http://schemas.microsoft.com/office/drawing/2014/main" id="{F2029B79-DFC6-405F-BD01-B405E428F63B}"/>
                </a:ext>
              </a:extLst>
            </p:cNvPr>
            <p:cNvSpPr/>
            <p:nvPr/>
          </p:nvSpPr>
          <p:spPr>
            <a:xfrm>
              <a:off x="1761686" y="2127513"/>
              <a:ext cx="387748" cy="334265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7" name="Hexagon 36">
              <a:hlinkClick r:id="" action="ppaction://noaction"/>
              <a:extLst>
                <a:ext uri="{FF2B5EF4-FFF2-40B4-BE49-F238E27FC236}">
                  <a16:creationId xmlns:a16="http://schemas.microsoft.com/office/drawing/2014/main" id="{122296F9-3CA6-44C6-8DB9-F08E18A73C90}"/>
                </a:ext>
              </a:extLst>
            </p:cNvPr>
            <p:cNvSpPr/>
            <p:nvPr/>
          </p:nvSpPr>
          <p:spPr>
            <a:xfrm>
              <a:off x="1768591" y="2134884"/>
              <a:ext cx="370648" cy="319524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Hexagon 37">
              <a:hlinkClick r:id="" action="ppaction://noaction"/>
              <a:extLst>
                <a:ext uri="{FF2B5EF4-FFF2-40B4-BE49-F238E27FC236}">
                  <a16:creationId xmlns:a16="http://schemas.microsoft.com/office/drawing/2014/main" id="{5BBDECED-FB75-48ED-894C-A6E9ADCE45AA}"/>
                </a:ext>
              </a:extLst>
            </p:cNvPr>
            <p:cNvSpPr/>
            <p:nvPr/>
          </p:nvSpPr>
          <p:spPr>
            <a:xfrm>
              <a:off x="1761686" y="3582231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Cardiac Quantitative Mapping</a:t>
              </a:r>
            </a:p>
          </p:txBody>
        </p:sp>
        <p:sp>
          <p:nvSpPr>
            <p:cNvPr id="39" name="Hexagon 38">
              <a:hlinkClick r:id="" action="ppaction://noaction"/>
              <a:extLst>
                <a:ext uri="{FF2B5EF4-FFF2-40B4-BE49-F238E27FC236}">
                  <a16:creationId xmlns:a16="http://schemas.microsoft.com/office/drawing/2014/main" id="{762EB987-9EB3-4374-87C0-9D02A94BB0F4}"/>
                </a:ext>
              </a:extLst>
            </p:cNvPr>
            <p:cNvSpPr/>
            <p:nvPr/>
          </p:nvSpPr>
          <p:spPr>
            <a:xfrm>
              <a:off x="1088472" y="2850680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Cardiac Functional Analysis</a:t>
              </a:r>
            </a:p>
          </p:txBody>
        </p:sp>
        <p:sp>
          <p:nvSpPr>
            <p:cNvPr id="40" name="Hexagon 39">
              <a:hlinkClick r:id="" action="ppaction://noaction"/>
              <a:extLst>
                <a:ext uri="{FF2B5EF4-FFF2-40B4-BE49-F238E27FC236}">
                  <a16:creationId xmlns:a16="http://schemas.microsoft.com/office/drawing/2014/main" id="{F6FDDF70-AD02-44EA-B166-C4D4835708E3}"/>
                </a:ext>
              </a:extLst>
            </p:cNvPr>
            <p:cNvSpPr/>
            <p:nvPr/>
          </p:nvSpPr>
          <p:spPr>
            <a:xfrm>
              <a:off x="1425912" y="3399343"/>
              <a:ext cx="387748" cy="334265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" name="Hexagon 40">
              <a:hlinkClick r:id="" action="ppaction://noaction"/>
              <a:extLst>
                <a:ext uri="{FF2B5EF4-FFF2-40B4-BE49-F238E27FC236}">
                  <a16:creationId xmlns:a16="http://schemas.microsoft.com/office/drawing/2014/main" id="{04525303-CD8E-4515-8721-F58FF32D4076}"/>
                </a:ext>
              </a:extLst>
            </p:cNvPr>
            <p:cNvSpPr/>
            <p:nvPr/>
          </p:nvSpPr>
          <p:spPr>
            <a:xfrm>
              <a:off x="1434462" y="3406714"/>
              <a:ext cx="370648" cy="319524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" name="Hexagon 41">
              <a:hlinkClick r:id="" action="ppaction://noaction"/>
              <a:extLst>
                <a:ext uri="{FF2B5EF4-FFF2-40B4-BE49-F238E27FC236}">
                  <a16:creationId xmlns:a16="http://schemas.microsoft.com/office/drawing/2014/main" id="{9CEBA932-496C-462D-BF0B-ADB6093E717A}"/>
                </a:ext>
              </a:extLst>
            </p:cNvPr>
            <p:cNvSpPr/>
            <p:nvPr/>
          </p:nvSpPr>
          <p:spPr>
            <a:xfrm>
              <a:off x="1088472" y="3581746"/>
              <a:ext cx="387748" cy="334265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" name="Hexagon 42">
              <a:hlinkClick r:id="" action="ppaction://noaction"/>
              <a:extLst>
                <a:ext uri="{FF2B5EF4-FFF2-40B4-BE49-F238E27FC236}">
                  <a16:creationId xmlns:a16="http://schemas.microsoft.com/office/drawing/2014/main" id="{A4C8AE48-DD43-432E-BDB3-AD58416377CD}"/>
                </a:ext>
              </a:extLst>
            </p:cNvPr>
            <p:cNvSpPr/>
            <p:nvPr/>
          </p:nvSpPr>
          <p:spPr>
            <a:xfrm>
              <a:off x="1097022" y="3589117"/>
              <a:ext cx="370648" cy="319524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" name="Hexagon 43">
              <a:hlinkClick r:id="" action="ppaction://noaction"/>
              <a:extLst>
                <a:ext uri="{FF2B5EF4-FFF2-40B4-BE49-F238E27FC236}">
                  <a16:creationId xmlns:a16="http://schemas.microsoft.com/office/drawing/2014/main" id="{897A1836-5E8B-4389-9239-1C8EAEA8BE5A}"/>
                </a:ext>
              </a:extLst>
            </p:cNvPr>
            <p:cNvSpPr/>
            <p:nvPr/>
          </p:nvSpPr>
          <p:spPr>
            <a:xfrm>
              <a:off x="759198" y="3399343"/>
              <a:ext cx="387748" cy="334265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" name="Hexagon 44">
              <a:hlinkClick r:id="" action="ppaction://noaction"/>
              <a:extLst>
                <a:ext uri="{FF2B5EF4-FFF2-40B4-BE49-F238E27FC236}">
                  <a16:creationId xmlns:a16="http://schemas.microsoft.com/office/drawing/2014/main" id="{32CDCA02-B579-4A44-8CFC-07C4D7C50320}"/>
                </a:ext>
              </a:extLst>
            </p:cNvPr>
            <p:cNvSpPr/>
            <p:nvPr/>
          </p:nvSpPr>
          <p:spPr>
            <a:xfrm>
              <a:off x="767747" y="3406714"/>
              <a:ext cx="370648" cy="319524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C3CE30-B080-44AD-B074-526269349E69}"/>
                </a:ext>
              </a:extLst>
            </p:cNvPr>
            <p:cNvGrpSpPr/>
            <p:nvPr/>
          </p:nvGrpSpPr>
          <p:grpSpPr>
            <a:xfrm>
              <a:off x="1761686" y="3581746"/>
              <a:ext cx="387748" cy="334265"/>
              <a:chOff x="-991339" y="1481777"/>
              <a:chExt cx="758698" cy="654050"/>
            </a:xfrm>
          </p:grpSpPr>
          <p:sp>
            <p:nvSpPr>
              <p:cNvPr id="47" name="Hexagon 46">
                <a:hlinkClick r:id="" action="ppaction://noaction"/>
                <a:extLst>
                  <a:ext uri="{FF2B5EF4-FFF2-40B4-BE49-F238E27FC236}">
                    <a16:creationId xmlns:a16="http://schemas.microsoft.com/office/drawing/2014/main" id="{8808AEC8-DAAA-4046-917C-8584D4557851}"/>
                  </a:ext>
                </a:extLst>
              </p:cNvPr>
              <p:cNvSpPr/>
              <p:nvPr/>
            </p:nvSpPr>
            <p:spPr>
              <a:xfrm>
                <a:off x="-991339" y="1481777"/>
                <a:ext cx="758698" cy="654050"/>
              </a:xfrm>
              <a:prstGeom prst="hexagon">
                <a:avLst/>
              </a:prstGeom>
              <a:noFill/>
              <a:ln w="38100" cmpd="sng">
                <a:solidFill>
                  <a:srgbClr val="1E9D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669006"/>
                <a:endParaRPr lang="en-US" sz="207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8" name="Hexagon 47">
                <a:hlinkClick r:id="" action="ppaction://noaction"/>
                <a:extLst>
                  <a:ext uri="{FF2B5EF4-FFF2-40B4-BE49-F238E27FC236}">
                    <a16:creationId xmlns:a16="http://schemas.microsoft.com/office/drawing/2014/main" id="{8B4E2DF5-72DB-4307-8428-CE5FF793D8F5}"/>
                  </a:ext>
                </a:extLst>
              </p:cNvPr>
              <p:cNvSpPr/>
              <p:nvPr/>
            </p:nvSpPr>
            <p:spPr>
              <a:xfrm>
                <a:off x="-974610" y="1496199"/>
                <a:ext cx="725240" cy="625206"/>
              </a:xfrm>
              <a:prstGeom prst="hexagon">
                <a:avLst/>
              </a:prstGeom>
              <a:noFill/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669006"/>
                <a:endParaRPr lang="en-US" sz="207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A33B6F-49A7-42D1-8B27-5F96460DEEA8}"/>
              </a:ext>
            </a:extLst>
          </p:cNvPr>
          <p:cNvGrpSpPr/>
          <p:nvPr/>
        </p:nvGrpSpPr>
        <p:grpSpPr>
          <a:xfrm>
            <a:off x="960926" y="3590456"/>
            <a:ext cx="1757008" cy="1441805"/>
            <a:chOff x="7297097" y="4694392"/>
            <a:chExt cx="1323029" cy="141664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6F1642A-09BC-40C4-AE96-CE6A52B6BB7D}"/>
                </a:ext>
              </a:extLst>
            </p:cNvPr>
            <p:cNvSpPr/>
            <p:nvPr/>
          </p:nvSpPr>
          <p:spPr>
            <a:xfrm>
              <a:off x="7430448" y="4694392"/>
              <a:ext cx="1189678" cy="1416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69006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CT</a:t>
              </a:r>
            </a:p>
            <a:p>
              <a:pPr defTabSz="669006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US</a:t>
              </a:r>
            </a:p>
            <a:p>
              <a:pPr defTabSz="669006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NM</a:t>
              </a:r>
            </a:p>
            <a:p>
              <a:pPr defTabSz="669006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MR</a:t>
              </a:r>
            </a:p>
            <a:p>
              <a:pPr defTabSz="669006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Multi-modality</a:t>
              </a:r>
            </a:p>
            <a:p>
              <a:pPr defTabSz="669006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Enhanced</a:t>
              </a:r>
            </a:p>
            <a:p>
              <a:pPr defTabSz="669006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New</a:t>
              </a: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5402FAD1-3F65-4501-A486-10D50F65E27D}"/>
                </a:ext>
              </a:extLst>
            </p:cNvPr>
            <p:cNvSpPr/>
            <p:nvPr/>
          </p:nvSpPr>
          <p:spPr bwMode="auto">
            <a:xfrm>
              <a:off x="7297097" y="4776454"/>
              <a:ext cx="133350" cy="113904"/>
            </a:xfrm>
            <a:prstGeom prst="hexagon">
              <a:avLst>
                <a:gd name="adj" fmla="val 30234"/>
                <a:gd name="vf" fmla="val 115470"/>
              </a:avLst>
            </a:prstGeom>
            <a:gradFill flip="none" rotWithShape="1">
              <a:gsLst>
                <a:gs pos="0">
                  <a:srgbClr val="42145F"/>
                </a:gs>
                <a:gs pos="100000">
                  <a:srgbClr val="7D0063"/>
                </a:gs>
              </a:gsLst>
              <a:lin ang="27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69006"/>
              <a:endParaRPr lang="en-US" sz="1315" dirty="0">
                <a:solidFill>
                  <a:srgbClr val="FFFFFF"/>
                </a:solidFill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690AD551-791E-4F27-8092-D8F14BDA5B9C}"/>
                </a:ext>
              </a:extLst>
            </p:cNvPr>
            <p:cNvSpPr/>
            <p:nvPr/>
          </p:nvSpPr>
          <p:spPr bwMode="auto">
            <a:xfrm>
              <a:off x="7297097" y="4960340"/>
              <a:ext cx="133350" cy="113904"/>
            </a:xfrm>
            <a:prstGeom prst="hexagon">
              <a:avLst>
                <a:gd name="adj" fmla="val 30234"/>
                <a:gd name="vf" fmla="val 115470"/>
              </a:avLst>
            </a:prstGeom>
            <a:gradFill flip="none" rotWithShape="1">
              <a:gsLst>
                <a:gs pos="0">
                  <a:srgbClr val="00693C"/>
                </a:gs>
                <a:gs pos="100000">
                  <a:srgbClr val="5B8F22"/>
                </a:gs>
              </a:gsLst>
              <a:lin ang="21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69006"/>
              <a:endParaRPr lang="en-US" sz="1315" dirty="0">
                <a:solidFill>
                  <a:srgbClr val="FFFFFF"/>
                </a:solidFill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7B67BEC7-3475-4EB2-9F65-B24C890473A7}"/>
                </a:ext>
              </a:extLst>
            </p:cNvPr>
            <p:cNvSpPr/>
            <p:nvPr/>
          </p:nvSpPr>
          <p:spPr bwMode="auto">
            <a:xfrm>
              <a:off x="7297097" y="5144226"/>
              <a:ext cx="133350" cy="113904"/>
            </a:xfrm>
            <a:prstGeom prst="hexagon">
              <a:avLst>
                <a:gd name="adj" fmla="val 30234"/>
                <a:gd name="vf" fmla="val 115470"/>
              </a:avLst>
            </a:prstGeom>
            <a:gradFill flip="none" rotWithShape="1"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69006"/>
              <a:endParaRPr lang="en-US" sz="1315" dirty="0">
                <a:solidFill>
                  <a:srgbClr val="FFFFFF"/>
                </a:solidFill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A8A7D2C2-F887-4264-AE63-6141F0D5C8D0}"/>
                </a:ext>
              </a:extLst>
            </p:cNvPr>
            <p:cNvSpPr/>
            <p:nvPr/>
          </p:nvSpPr>
          <p:spPr bwMode="auto">
            <a:xfrm>
              <a:off x="7297097" y="5328112"/>
              <a:ext cx="133350" cy="113904"/>
            </a:xfrm>
            <a:prstGeom prst="hexagon">
              <a:avLst>
                <a:gd name="adj" fmla="val 30234"/>
                <a:gd name="vf" fmla="val 115470"/>
              </a:avLst>
            </a:prstGeom>
            <a:gradFill flip="none" rotWithShape="1">
              <a:gsLst>
                <a:gs pos="0">
                  <a:srgbClr val="96172E"/>
                </a:gs>
                <a:gs pos="100000">
                  <a:srgbClr val="CD202C"/>
                </a:gs>
              </a:gsLst>
              <a:lin ang="21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69006"/>
              <a:endParaRPr lang="en-US" sz="1315" dirty="0">
                <a:solidFill>
                  <a:srgbClr val="FFFFFF"/>
                </a:solidFill>
              </a:endParaRP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6D2DD381-5671-486A-B0A9-7476D09A1C75}"/>
                </a:ext>
              </a:extLst>
            </p:cNvPr>
            <p:cNvSpPr/>
            <p:nvPr/>
          </p:nvSpPr>
          <p:spPr bwMode="auto">
            <a:xfrm>
              <a:off x="7297097" y="5511998"/>
              <a:ext cx="133350" cy="113904"/>
            </a:xfrm>
            <a:prstGeom prst="hexagon">
              <a:avLst>
                <a:gd name="adj" fmla="val 30234"/>
                <a:gd name="vf" fmla="val 115470"/>
              </a:avLst>
            </a:prstGeom>
            <a:gradFill flip="none" rotWithShape="1"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69006"/>
              <a:endParaRPr lang="en-US" sz="1315" dirty="0">
                <a:solidFill>
                  <a:srgbClr val="FFFFFF"/>
                </a:solidFill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C95AF7DC-E4AC-43EA-B2DB-E26FDC4A7070}"/>
                </a:ext>
              </a:extLst>
            </p:cNvPr>
            <p:cNvSpPr/>
            <p:nvPr/>
          </p:nvSpPr>
          <p:spPr bwMode="auto">
            <a:xfrm>
              <a:off x="7297097" y="5695884"/>
              <a:ext cx="133350" cy="113904"/>
            </a:xfrm>
            <a:prstGeom prst="hexagon">
              <a:avLst>
                <a:gd name="adj" fmla="val 30234"/>
                <a:gd name="vf" fmla="val 115470"/>
              </a:avLst>
            </a:prstGeom>
            <a:noFill/>
            <a:ln w="12700" cap="flat" cmpd="sng" algn="ctr">
              <a:solidFill>
                <a:srgbClr val="E98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69006"/>
              <a:endParaRPr lang="en-US" sz="1315" dirty="0">
                <a:solidFill>
                  <a:srgbClr val="FFFFFF"/>
                </a:solidFill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23590198-CAE2-4354-A408-C84BDC37B961}"/>
                </a:ext>
              </a:extLst>
            </p:cNvPr>
            <p:cNvSpPr/>
            <p:nvPr/>
          </p:nvSpPr>
          <p:spPr bwMode="auto">
            <a:xfrm>
              <a:off x="7297097" y="5879768"/>
              <a:ext cx="133350" cy="113904"/>
            </a:xfrm>
            <a:prstGeom prst="hexagon">
              <a:avLst>
                <a:gd name="adj" fmla="val 30234"/>
                <a:gd name="vf" fmla="val 115470"/>
              </a:avLst>
            </a:prstGeom>
            <a:noFill/>
            <a:ln w="12700" cap="flat" cmpd="sng" algn="ctr">
              <a:solidFill>
                <a:srgbClr val="1E9D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69006"/>
              <a:endParaRPr lang="en-US" sz="1315" dirty="0">
                <a:solidFill>
                  <a:srgbClr val="FFFFFF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54005E9-AEAC-4BA3-A841-A3B4D4AC8883}"/>
              </a:ext>
            </a:extLst>
          </p:cNvPr>
          <p:cNvSpPr txBox="1"/>
          <p:nvPr/>
        </p:nvSpPr>
        <p:spPr>
          <a:xfrm>
            <a:off x="889037" y="771733"/>
            <a:ext cx="1151185" cy="248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69006"/>
            <a:r>
              <a:rPr lang="en-US" sz="1600" dirty="0">
                <a:solidFill>
                  <a:schemeClr val="bg1"/>
                </a:solidFill>
                <a:latin typeface="Calibri"/>
              </a:rPr>
              <a:t>Cardiology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E74D23-8014-4B9C-85BC-F9CD76EA84F2}"/>
              </a:ext>
            </a:extLst>
          </p:cNvPr>
          <p:cNvGrpSpPr/>
          <p:nvPr/>
        </p:nvGrpSpPr>
        <p:grpSpPr>
          <a:xfrm>
            <a:off x="2484939" y="1265196"/>
            <a:ext cx="2065158" cy="2368911"/>
            <a:chOff x="513183" y="1618182"/>
            <a:chExt cx="3381078" cy="3516879"/>
          </a:xfrm>
        </p:grpSpPr>
        <p:sp>
          <p:nvSpPr>
            <p:cNvPr id="61" name="Hexagon 60">
              <a:hlinkClick r:id="" action="ppaction://noaction"/>
              <a:extLst>
                <a:ext uri="{FF2B5EF4-FFF2-40B4-BE49-F238E27FC236}">
                  <a16:creationId xmlns:a16="http://schemas.microsoft.com/office/drawing/2014/main" id="{001A65C5-4C62-46E9-A74D-947C96EA21C6}"/>
                </a:ext>
              </a:extLst>
            </p:cNvPr>
            <p:cNvSpPr/>
            <p:nvPr/>
          </p:nvSpPr>
          <p:spPr>
            <a:xfrm>
              <a:off x="1174013" y="1976040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Viewing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(in MMV)</a:t>
              </a:r>
            </a:p>
          </p:txBody>
        </p:sp>
        <p:sp>
          <p:nvSpPr>
            <p:cNvPr id="62" name="Hexagon 61">
              <a:hlinkClick r:id="" action="ppaction://noaction"/>
              <a:extLst>
                <a:ext uri="{FF2B5EF4-FFF2-40B4-BE49-F238E27FC236}">
                  <a16:creationId xmlns:a16="http://schemas.microsoft.com/office/drawing/2014/main" id="{491621EA-E972-4397-849F-88729E584EC5}"/>
                </a:ext>
              </a:extLst>
            </p:cNvPr>
            <p:cNvSpPr/>
            <p:nvPr/>
          </p:nvSpPr>
          <p:spPr>
            <a:xfrm>
              <a:off x="514350" y="2333893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Virtual Colonoscopy</a:t>
              </a:r>
            </a:p>
          </p:txBody>
        </p:sp>
        <p:sp>
          <p:nvSpPr>
            <p:cNvPr id="63" name="Hexagon 62">
              <a:hlinkClick r:id="" action="ppaction://noaction"/>
              <a:extLst>
                <a:ext uri="{FF2B5EF4-FFF2-40B4-BE49-F238E27FC236}">
                  <a16:creationId xmlns:a16="http://schemas.microsoft.com/office/drawing/2014/main" id="{386D0130-BDB6-416F-832D-769B4685B0D7}"/>
                </a:ext>
              </a:extLst>
            </p:cNvPr>
            <p:cNvSpPr/>
            <p:nvPr/>
          </p:nvSpPr>
          <p:spPr>
            <a:xfrm>
              <a:off x="1168634" y="2691746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Tumor qEASL (MMTT qEASL)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(9)</a:t>
              </a:r>
            </a:p>
          </p:txBody>
        </p:sp>
        <p:sp>
          <p:nvSpPr>
            <p:cNvPr id="64" name="Hexagon 63">
              <a:hlinkClick r:id="" action="ppaction://noaction"/>
              <a:extLst>
                <a:ext uri="{FF2B5EF4-FFF2-40B4-BE49-F238E27FC236}">
                  <a16:creationId xmlns:a16="http://schemas.microsoft.com/office/drawing/2014/main" id="{FB439517-3E30-4972-868F-9901023BCB7A}"/>
                </a:ext>
              </a:extLst>
            </p:cNvPr>
            <p:cNvSpPr/>
            <p:nvPr/>
          </p:nvSpPr>
          <p:spPr>
            <a:xfrm>
              <a:off x="514350" y="3049599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Liver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Analysis</a:t>
              </a:r>
            </a:p>
          </p:txBody>
        </p:sp>
        <p:sp>
          <p:nvSpPr>
            <p:cNvPr id="65" name="Hexagon 64">
              <a:hlinkClick r:id="" action="ppaction://noaction"/>
              <a:extLst>
                <a:ext uri="{FF2B5EF4-FFF2-40B4-BE49-F238E27FC236}">
                  <a16:creationId xmlns:a16="http://schemas.microsoft.com/office/drawing/2014/main" id="{2C669C12-A17F-4A1C-9242-F9DA09A553A2}"/>
                </a:ext>
              </a:extLst>
            </p:cNvPr>
            <p:cNvSpPr/>
            <p:nvPr/>
          </p:nvSpPr>
          <p:spPr>
            <a:xfrm>
              <a:off x="1174013" y="3407452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Body Perfusion</a:t>
              </a:r>
            </a:p>
          </p:txBody>
        </p:sp>
        <p:sp>
          <p:nvSpPr>
            <p:cNvPr id="66" name="Hexagon 65">
              <a:hlinkClick r:id="" action="ppaction://noaction"/>
              <a:extLst>
                <a:ext uri="{FF2B5EF4-FFF2-40B4-BE49-F238E27FC236}">
                  <a16:creationId xmlns:a16="http://schemas.microsoft.com/office/drawing/2014/main" id="{A35B7095-29C4-45CC-B10C-87C6493A8051}"/>
                </a:ext>
              </a:extLst>
            </p:cNvPr>
            <p:cNvSpPr/>
            <p:nvPr/>
          </p:nvSpPr>
          <p:spPr>
            <a:xfrm>
              <a:off x="514350" y="3765305"/>
              <a:ext cx="758698" cy="654050"/>
            </a:xfrm>
            <a:prstGeom prst="hexagon">
              <a:avLst/>
            </a:prstGeom>
            <a:gradFill flip="none" rotWithShape="1">
              <a:gsLst>
                <a:gs pos="0">
                  <a:srgbClr val="00693C"/>
                </a:gs>
                <a:gs pos="100000">
                  <a:srgbClr val="5B8F22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Region of Interest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(ROI)</a:t>
              </a:r>
            </a:p>
          </p:txBody>
        </p:sp>
        <p:sp>
          <p:nvSpPr>
            <p:cNvPr id="67" name="Hexagon 66">
              <a:hlinkClick r:id="" action="ppaction://noaction"/>
              <a:extLst>
                <a:ext uri="{FF2B5EF4-FFF2-40B4-BE49-F238E27FC236}">
                  <a16:creationId xmlns:a16="http://schemas.microsoft.com/office/drawing/2014/main" id="{A1480788-215A-4061-9A6A-0FAE77BF9279}"/>
                </a:ext>
              </a:extLst>
            </p:cNvPr>
            <p:cNvSpPr/>
            <p:nvPr/>
          </p:nvSpPr>
          <p:spPr>
            <a:xfrm>
              <a:off x="1174013" y="4123158"/>
              <a:ext cx="758698" cy="654050"/>
            </a:xfrm>
            <a:prstGeom prst="hexagon">
              <a:avLst/>
            </a:prstGeom>
            <a:gradFill flip="none" rotWithShape="1">
              <a:gsLst>
                <a:gs pos="0">
                  <a:srgbClr val="00693C"/>
                </a:gs>
                <a:gs pos="100000">
                  <a:srgbClr val="5B8F22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General Imaging 3D Quantification (GI 3DQ)</a:t>
              </a:r>
            </a:p>
          </p:txBody>
        </p:sp>
        <p:sp>
          <p:nvSpPr>
            <p:cNvPr id="68" name="Hexagon 67">
              <a:hlinkClick r:id="" action="ppaction://noaction"/>
              <a:extLst>
                <a:ext uri="{FF2B5EF4-FFF2-40B4-BE49-F238E27FC236}">
                  <a16:creationId xmlns:a16="http://schemas.microsoft.com/office/drawing/2014/main" id="{FD8EAC01-270F-4FCE-B5D2-252746293CE2}"/>
                </a:ext>
              </a:extLst>
            </p:cNvPr>
            <p:cNvSpPr/>
            <p:nvPr/>
          </p:nvSpPr>
          <p:spPr>
            <a:xfrm>
              <a:off x="1821556" y="1618187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Viewer (MMV)</a:t>
              </a:r>
            </a:p>
          </p:txBody>
        </p:sp>
        <p:sp>
          <p:nvSpPr>
            <p:cNvPr id="69" name="Hexagon 68">
              <a:hlinkClick r:id="" action="ppaction://noaction"/>
              <a:extLst>
                <a:ext uri="{FF2B5EF4-FFF2-40B4-BE49-F238E27FC236}">
                  <a16:creationId xmlns:a16="http://schemas.microsoft.com/office/drawing/2014/main" id="{A484D0F2-0718-4C3A-9CFF-EEF5950AE09B}"/>
                </a:ext>
              </a:extLst>
            </p:cNvPr>
            <p:cNvSpPr/>
            <p:nvPr/>
          </p:nvSpPr>
          <p:spPr>
            <a:xfrm>
              <a:off x="2488020" y="1990452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Lung Nodule Assessment (CAD)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(5)</a:t>
              </a:r>
            </a:p>
          </p:txBody>
        </p:sp>
        <p:sp>
          <p:nvSpPr>
            <p:cNvPr id="70" name="Hexagon 69">
              <a:hlinkClick r:id="" action="ppaction://noaction"/>
              <a:extLst>
                <a:ext uri="{FF2B5EF4-FFF2-40B4-BE49-F238E27FC236}">
                  <a16:creationId xmlns:a16="http://schemas.microsoft.com/office/drawing/2014/main" id="{7DD2C169-0D88-4D65-9D1B-766F68BD34DC}"/>
                </a:ext>
              </a:extLst>
            </p:cNvPr>
            <p:cNvSpPr/>
            <p:nvPr/>
          </p:nvSpPr>
          <p:spPr>
            <a:xfrm>
              <a:off x="1821556" y="2333893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Tumor Tracking (MMTT)</a:t>
              </a:r>
            </a:p>
          </p:txBody>
        </p:sp>
        <p:sp>
          <p:nvSpPr>
            <p:cNvPr id="71" name="Hexagon 70">
              <a:hlinkClick r:id="" action="ppaction://noaction"/>
              <a:extLst>
                <a:ext uri="{FF2B5EF4-FFF2-40B4-BE49-F238E27FC236}">
                  <a16:creationId xmlns:a16="http://schemas.microsoft.com/office/drawing/2014/main" id="{910D9341-1715-4611-8269-A5BF150DCEAB}"/>
                </a:ext>
              </a:extLst>
            </p:cNvPr>
            <p:cNvSpPr/>
            <p:nvPr/>
          </p:nvSpPr>
          <p:spPr>
            <a:xfrm>
              <a:off x="2481219" y="2691746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>
                    <a:alpha val="95000"/>
                  </a:srgbClr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Cardiac Viewer</a:t>
              </a:r>
            </a:p>
          </p:txBody>
        </p:sp>
        <p:sp>
          <p:nvSpPr>
            <p:cNvPr id="72" name="Hexagon 71">
              <a:hlinkClick r:id="" action="ppaction://noaction"/>
              <a:extLst>
                <a:ext uri="{FF2B5EF4-FFF2-40B4-BE49-F238E27FC236}">
                  <a16:creationId xmlns:a16="http://schemas.microsoft.com/office/drawing/2014/main" id="{F1D02076-37E2-4CFE-8E21-3259AC477A44}"/>
                </a:ext>
              </a:extLst>
            </p:cNvPr>
            <p:cNvSpPr/>
            <p:nvPr/>
          </p:nvSpPr>
          <p:spPr>
            <a:xfrm>
              <a:off x="1821556" y="3049599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Lung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Nodule Assessment (LNA)</a:t>
              </a:r>
            </a:p>
          </p:txBody>
        </p:sp>
        <p:sp>
          <p:nvSpPr>
            <p:cNvPr id="76" name="Hexagon 75">
              <a:hlinkClick r:id="" action="ppaction://noaction"/>
              <a:extLst>
                <a:ext uri="{FF2B5EF4-FFF2-40B4-BE49-F238E27FC236}">
                  <a16:creationId xmlns:a16="http://schemas.microsoft.com/office/drawing/2014/main" id="{1BEC9499-3BC2-47F8-8EBA-498335C0AAE8}"/>
                </a:ext>
              </a:extLst>
            </p:cNvPr>
            <p:cNvSpPr/>
            <p:nvPr/>
          </p:nvSpPr>
          <p:spPr>
            <a:xfrm>
              <a:off x="2481219" y="3407452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Permeability</a:t>
              </a:r>
            </a:p>
          </p:txBody>
        </p:sp>
        <p:sp>
          <p:nvSpPr>
            <p:cNvPr id="77" name="Hexagon 76">
              <a:hlinkClick r:id="" action="ppaction://noaction"/>
              <a:extLst>
                <a:ext uri="{FF2B5EF4-FFF2-40B4-BE49-F238E27FC236}">
                  <a16:creationId xmlns:a16="http://schemas.microsoft.com/office/drawing/2014/main" id="{BCC431B2-FD7E-4413-924C-2229821B43D4}"/>
                </a:ext>
              </a:extLst>
            </p:cNvPr>
            <p:cNvSpPr/>
            <p:nvPr/>
          </p:nvSpPr>
          <p:spPr>
            <a:xfrm>
              <a:off x="1821556" y="3765305"/>
              <a:ext cx="758698" cy="654050"/>
            </a:xfrm>
            <a:prstGeom prst="hexagon">
              <a:avLst/>
            </a:prstGeom>
            <a:gradFill flip="none" rotWithShape="1"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 Review</a:t>
              </a:r>
            </a:p>
          </p:txBody>
        </p:sp>
        <p:sp>
          <p:nvSpPr>
            <p:cNvPr id="78" name="Hexagon 77">
              <a:hlinkClick r:id="" action="ppaction://noaction"/>
              <a:extLst>
                <a:ext uri="{FF2B5EF4-FFF2-40B4-BE49-F238E27FC236}">
                  <a16:creationId xmlns:a16="http://schemas.microsoft.com/office/drawing/2014/main" id="{01E6D5D4-D834-4D7A-8DB2-5E41526F43A6}"/>
                </a:ext>
              </a:extLst>
            </p:cNvPr>
            <p:cNvSpPr/>
            <p:nvPr/>
          </p:nvSpPr>
          <p:spPr>
            <a:xfrm>
              <a:off x="2481219" y="4123158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SpectroView</a:t>
              </a:r>
            </a:p>
          </p:txBody>
        </p:sp>
        <p:sp>
          <p:nvSpPr>
            <p:cNvPr id="79" name="Hexagon 78">
              <a:hlinkClick r:id="" action="ppaction://noaction"/>
              <a:extLst>
                <a:ext uri="{FF2B5EF4-FFF2-40B4-BE49-F238E27FC236}">
                  <a16:creationId xmlns:a16="http://schemas.microsoft.com/office/drawing/2014/main" id="{2D9495DA-D4A6-4624-B88B-BA4262D3F8CC}"/>
                </a:ext>
              </a:extLst>
            </p:cNvPr>
            <p:cNvSpPr/>
            <p:nvPr/>
          </p:nvSpPr>
          <p:spPr>
            <a:xfrm>
              <a:off x="1821556" y="4481011"/>
              <a:ext cx="758698" cy="654050"/>
            </a:xfrm>
            <a:prstGeom prst="hexagon">
              <a:avLst/>
            </a:prstGeom>
            <a:gradFill flip="none" rotWithShape="1">
              <a:gsLst>
                <a:gs pos="0">
                  <a:srgbClr val="00693C"/>
                </a:gs>
                <a:gs pos="100000">
                  <a:srgbClr val="5B8F22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Microvascular Imaging (MVI)</a:t>
              </a:r>
            </a:p>
          </p:txBody>
        </p:sp>
        <p:sp>
          <p:nvSpPr>
            <p:cNvPr id="80" name="Hexagon 79">
              <a:hlinkClick r:id="" action="ppaction://noaction"/>
              <a:extLst>
                <a:ext uri="{FF2B5EF4-FFF2-40B4-BE49-F238E27FC236}">
                  <a16:creationId xmlns:a16="http://schemas.microsoft.com/office/drawing/2014/main" id="{40E14656-9BBE-46CF-AA28-8A16F8BA7776}"/>
                </a:ext>
              </a:extLst>
            </p:cNvPr>
            <p:cNvSpPr/>
            <p:nvPr/>
          </p:nvSpPr>
          <p:spPr>
            <a:xfrm>
              <a:off x="3135563" y="2333893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MobiView</a:t>
              </a:r>
            </a:p>
          </p:txBody>
        </p:sp>
        <p:sp>
          <p:nvSpPr>
            <p:cNvPr id="81" name="Hexagon 80">
              <a:hlinkClick r:id="" action="ppaction://noaction"/>
              <a:extLst>
                <a:ext uri="{FF2B5EF4-FFF2-40B4-BE49-F238E27FC236}">
                  <a16:creationId xmlns:a16="http://schemas.microsoft.com/office/drawing/2014/main" id="{2F81B69B-32E0-41BE-9DA4-E032D9F1FB41}"/>
                </a:ext>
              </a:extLst>
            </p:cNvPr>
            <p:cNvSpPr/>
            <p:nvPr/>
          </p:nvSpPr>
          <p:spPr>
            <a:xfrm>
              <a:off x="3135563" y="3049599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T1 Perfusion</a:t>
              </a:r>
            </a:p>
          </p:txBody>
        </p:sp>
        <p:sp>
          <p:nvSpPr>
            <p:cNvPr id="82" name="Hexagon 81">
              <a:hlinkClick r:id="" action="ppaction://noaction"/>
              <a:extLst>
                <a:ext uri="{FF2B5EF4-FFF2-40B4-BE49-F238E27FC236}">
                  <a16:creationId xmlns:a16="http://schemas.microsoft.com/office/drawing/2014/main" id="{8FEC6FEA-73B3-4B09-8CD2-06C8FA3903BC}"/>
                </a:ext>
              </a:extLst>
            </p:cNvPr>
            <p:cNvSpPr/>
            <p:nvPr/>
          </p:nvSpPr>
          <p:spPr>
            <a:xfrm>
              <a:off x="1821411" y="1618182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Hexagon 82">
              <a:hlinkClick r:id="" action="ppaction://noaction"/>
              <a:extLst>
                <a:ext uri="{FF2B5EF4-FFF2-40B4-BE49-F238E27FC236}">
                  <a16:creationId xmlns:a16="http://schemas.microsoft.com/office/drawing/2014/main" id="{621392E4-F007-4456-B81A-B7E406370650}"/>
                </a:ext>
              </a:extLst>
            </p:cNvPr>
            <p:cNvSpPr/>
            <p:nvPr/>
          </p:nvSpPr>
          <p:spPr>
            <a:xfrm>
              <a:off x="1838140" y="1632604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Hexagon 83">
              <a:hlinkClick r:id="" action="ppaction://noaction"/>
              <a:extLst>
                <a:ext uri="{FF2B5EF4-FFF2-40B4-BE49-F238E27FC236}">
                  <a16:creationId xmlns:a16="http://schemas.microsoft.com/office/drawing/2014/main" id="{87B3AFE9-CA1E-4CDD-8BC4-8D56F7E59842}"/>
                </a:ext>
              </a:extLst>
            </p:cNvPr>
            <p:cNvSpPr/>
            <p:nvPr/>
          </p:nvSpPr>
          <p:spPr>
            <a:xfrm>
              <a:off x="1829921" y="2333888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5" name="Hexagon 84">
              <a:hlinkClick r:id="" action="ppaction://noaction"/>
              <a:extLst>
                <a:ext uri="{FF2B5EF4-FFF2-40B4-BE49-F238E27FC236}">
                  <a16:creationId xmlns:a16="http://schemas.microsoft.com/office/drawing/2014/main" id="{BC590C26-D40E-4BF1-8484-1C5C5554E1BA}"/>
                </a:ext>
              </a:extLst>
            </p:cNvPr>
            <p:cNvSpPr/>
            <p:nvPr/>
          </p:nvSpPr>
          <p:spPr>
            <a:xfrm>
              <a:off x="1846650" y="2348310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Hexagon 85">
              <a:hlinkClick r:id="" action="ppaction://noaction"/>
              <a:extLst>
                <a:ext uri="{FF2B5EF4-FFF2-40B4-BE49-F238E27FC236}">
                  <a16:creationId xmlns:a16="http://schemas.microsoft.com/office/drawing/2014/main" id="{3846898C-5490-4F8A-B649-43E73670681A}"/>
                </a:ext>
              </a:extLst>
            </p:cNvPr>
            <p:cNvSpPr/>
            <p:nvPr/>
          </p:nvSpPr>
          <p:spPr>
            <a:xfrm>
              <a:off x="2481364" y="1976040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7" name="Hexagon 86">
              <a:hlinkClick r:id="" action="ppaction://noaction"/>
              <a:extLst>
                <a:ext uri="{FF2B5EF4-FFF2-40B4-BE49-F238E27FC236}">
                  <a16:creationId xmlns:a16="http://schemas.microsoft.com/office/drawing/2014/main" id="{61688218-498C-46B6-B271-E1BB816A67C5}"/>
                </a:ext>
              </a:extLst>
            </p:cNvPr>
            <p:cNvSpPr/>
            <p:nvPr/>
          </p:nvSpPr>
          <p:spPr>
            <a:xfrm>
              <a:off x="2498093" y="1990462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8" name="Hexagon 87">
              <a:hlinkClick r:id="" action="ppaction://noaction"/>
              <a:extLst>
                <a:ext uri="{FF2B5EF4-FFF2-40B4-BE49-F238E27FC236}">
                  <a16:creationId xmlns:a16="http://schemas.microsoft.com/office/drawing/2014/main" id="{C5A219D8-489C-4AFC-BEFF-F50EFAEAB2FC}"/>
                </a:ext>
              </a:extLst>
            </p:cNvPr>
            <p:cNvSpPr/>
            <p:nvPr/>
          </p:nvSpPr>
          <p:spPr>
            <a:xfrm>
              <a:off x="1821266" y="3049599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" name="Hexagon 88">
              <a:hlinkClick r:id="" action="ppaction://noaction"/>
              <a:extLst>
                <a:ext uri="{FF2B5EF4-FFF2-40B4-BE49-F238E27FC236}">
                  <a16:creationId xmlns:a16="http://schemas.microsoft.com/office/drawing/2014/main" id="{0EE35A2E-D5FD-4344-AFA7-0D85C035A8F9}"/>
                </a:ext>
              </a:extLst>
            </p:cNvPr>
            <p:cNvSpPr/>
            <p:nvPr/>
          </p:nvSpPr>
          <p:spPr>
            <a:xfrm>
              <a:off x="1837995" y="3064021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Hexagon 89">
              <a:hlinkClick r:id="" action="ppaction://noaction"/>
              <a:extLst>
                <a:ext uri="{FF2B5EF4-FFF2-40B4-BE49-F238E27FC236}">
                  <a16:creationId xmlns:a16="http://schemas.microsoft.com/office/drawing/2014/main" id="{856EBAED-26BD-4C5B-9347-9FA328EA4C62}"/>
                </a:ext>
              </a:extLst>
            </p:cNvPr>
            <p:cNvSpPr/>
            <p:nvPr/>
          </p:nvSpPr>
          <p:spPr>
            <a:xfrm>
              <a:off x="1174013" y="2691746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1" name="Hexagon 90">
              <a:hlinkClick r:id="" action="ppaction://noaction"/>
              <a:extLst>
                <a:ext uri="{FF2B5EF4-FFF2-40B4-BE49-F238E27FC236}">
                  <a16:creationId xmlns:a16="http://schemas.microsoft.com/office/drawing/2014/main" id="{1FDCCF5C-9E96-4148-BF98-DE772D24D928}"/>
                </a:ext>
              </a:extLst>
            </p:cNvPr>
            <p:cNvSpPr/>
            <p:nvPr/>
          </p:nvSpPr>
          <p:spPr>
            <a:xfrm>
              <a:off x="1190742" y="2706168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2" name="Hexagon 91">
              <a:hlinkClick r:id="" action="ppaction://noaction"/>
              <a:extLst>
                <a:ext uri="{FF2B5EF4-FFF2-40B4-BE49-F238E27FC236}">
                  <a16:creationId xmlns:a16="http://schemas.microsoft.com/office/drawing/2014/main" id="{25FEDEE1-6606-4938-AF18-DADB51BE2E89}"/>
                </a:ext>
              </a:extLst>
            </p:cNvPr>
            <p:cNvSpPr/>
            <p:nvPr/>
          </p:nvSpPr>
          <p:spPr>
            <a:xfrm>
              <a:off x="1821266" y="3765300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3" name="Hexagon 92">
              <a:hlinkClick r:id="" action="ppaction://noaction"/>
              <a:extLst>
                <a:ext uri="{FF2B5EF4-FFF2-40B4-BE49-F238E27FC236}">
                  <a16:creationId xmlns:a16="http://schemas.microsoft.com/office/drawing/2014/main" id="{3B9B8B43-C9E1-4FE4-B01D-12228AA20E69}"/>
                </a:ext>
              </a:extLst>
            </p:cNvPr>
            <p:cNvSpPr/>
            <p:nvPr/>
          </p:nvSpPr>
          <p:spPr>
            <a:xfrm>
              <a:off x="1837995" y="3779722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4" name="Hexagon 93">
              <a:hlinkClick r:id="" action="ppaction://noaction"/>
              <a:extLst>
                <a:ext uri="{FF2B5EF4-FFF2-40B4-BE49-F238E27FC236}">
                  <a16:creationId xmlns:a16="http://schemas.microsoft.com/office/drawing/2014/main" id="{E5D8609E-A305-440D-8BCD-7396A05BA17D}"/>
                </a:ext>
              </a:extLst>
            </p:cNvPr>
            <p:cNvSpPr/>
            <p:nvPr/>
          </p:nvSpPr>
          <p:spPr>
            <a:xfrm>
              <a:off x="513183" y="1619431"/>
              <a:ext cx="758698" cy="654050"/>
            </a:xfrm>
            <a:prstGeom prst="hexagon">
              <a:avLst/>
            </a:prstGeom>
            <a:gradFill flip="none" rotWithShape="1"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XA Vascular Processing – DSA (in MMV)</a:t>
              </a:r>
            </a:p>
          </p:txBody>
        </p:sp>
        <p:sp>
          <p:nvSpPr>
            <p:cNvPr id="95" name="Hexagon 94">
              <a:hlinkClick r:id="" action="ppaction://noaction"/>
              <a:extLst>
                <a:ext uri="{FF2B5EF4-FFF2-40B4-BE49-F238E27FC236}">
                  <a16:creationId xmlns:a16="http://schemas.microsoft.com/office/drawing/2014/main" id="{A4D3318F-077A-4FC4-BCA8-197E5C631512}"/>
                </a:ext>
              </a:extLst>
            </p:cNvPr>
            <p:cNvSpPr/>
            <p:nvPr/>
          </p:nvSpPr>
          <p:spPr>
            <a:xfrm>
              <a:off x="513183" y="1619431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6" name="Hexagon 95">
              <a:hlinkClick r:id="" action="ppaction://noaction"/>
              <a:extLst>
                <a:ext uri="{FF2B5EF4-FFF2-40B4-BE49-F238E27FC236}">
                  <a16:creationId xmlns:a16="http://schemas.microsoft.com/office/drawing/2014/main" id="{D6CF795A-38EA-48B1-96B0-26FA1AF5DFC7}"/>
                </a:ext>
              </a:extLst>
            </p:cNvPr>
            <p:cNvSpPr/>
            <p:nvPr/>
          </p:nvSpPr>
          <p:spPr>
            <a:xfrm>
              <a:off x="523721" y="1633852"/>
              <a:ext cx="725239" cy="625207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1DD5375-D985-4FD5-8B24-434903549111}"/>
              </a:ext>
            </a:extLst>
          </p:cNvPr>
          <p:cNvSpPr txBox="1"/>
          <p:nvPr/>
        </p:nvSpPr>
        <p:spPr>
          <a:xfrm>
            <a:off x="2856337" y="880836"/>
            <a:ext cx="970859" cy="248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69006"/>
            <a:r>
              <a:rPr lang="en-US" sz="1600" dirty="0">
                <a:solidFill>
                  <a:schemeClr val="bg1"/>
                </a:solidFill>
                <a:latin typeface="Calibri"/>
              </a:rPr>
              <a:t>Oncology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402C012-1971-48EB-8A78-07851719D77B}"/>
              </a:ext>
            </a:extLst>
          </p:cNvPr>
          <p:cNvGrpSpPr/>
          <p:nvPr/>
        </p:nvGrpSpPr>
        <p:grpSpPr>
          <a:xfrm>
            <a:off x="4524809" y="1418187"/>
            <a:ext cx="2194183" cy="1850664"/>
            <a:chOff x="4618683" y="2087618"/>
            <a:chExt cx="1737811" cy="1256255"/>
          </a:xfrm>
        </p:grpSpPr>
        <p:sp>
          <p:nvSpPr>
            <p:cNvPr id="99" name="Hexagon 98">
              <a:hlinkClick r:id="" action="ppaction://noaction"/>
              <a:extLst>
                <a:ext uri="{FF2B5EF4-FFF2-40B4-BE49-F238E27FC236}">
                  <a16:creationId xmlns:a16="http://schemas.microsoft.com/office/drawing/2014/main" id="{E8C7EF5E-64FB-4F82-888A-6F76C8ACC388}"/>
                </a:ext>
              </a:extLst>
            </p:cNvPr>
            <p:cNvSpPr/>
            <p:nvPr/>
          </p:nvSpPr>
          <p:spPr>
            <a:xfrm>
              <a:off x="4957855" y="2271614"/>
              <a:ext cx="390091" cy="336286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iXR Viewing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(in MMV)</a:t>
              </a:r>
            </a:p>
          </p:txBody>
        </p:sp>
        <p:sp>
          <p:nvSpPr>
            <p:cNvPr id="100" name="Hexagon 99">
              <a:hlinkClick r:id="" action="ppaction://noaction"/>
              <a:extLst>
                <a:ext uri="{FF2B5EF4-FFF2-40B4-BE49-F238E27FC236}">
                  <a16:creationId xmlns:a16="http://schemas.microsoft.com/office/drawing/2014/main" id="{6A3CC709-ABE5-468B-BF31-C4CAC504E128}"/>
                </a:ext>
              </a:extLst>
            </p:cNvPr>
            <p:cNvSpPr/>
            <p:nvPr/>
          </p:nvSpPr>
          <p:spPr>
            <a:xfrm>
              <a:off x="4618683" y="2455607"/>
              <a:ext cx="390091" cy="336286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Body Perfusion</a:t>
              </a:r>
            </a:p>
          </p:txBody>
        </p:sp>
        <p:sp>
          <p:nvSpPr>
            <p:cNvPr id="101" name="Hexagon 100">
              <a:hlinkClick r:id="" action="ppaction://noaction"/>
              <a:extLst>
                <a:ext uri="{FF2B5EF4-FFF2-40B4-BE49-F238E27FC236}">
                  <a16:creationId xmlns:a16="http://schemas.microsoft.com/office/drawing/2014/main" id="{5A21553A-0A5E-4512-8CB6-A9347FFF14A4}"/>
                </a:ext>
              </a:extLst>
            </p:cNvPr>
            <p:cNvSpPr/>
            <p:nvPr/>
          </p:nvSpPr>
          <p:spPr>
            <a:xfrm>
              <a:off x="4957855" y="2639601"/>
              <a:ext cx="390091" cy="336286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Acute MultiFunctional and (AMFR)</a:t>
              </a:r>
              <a:br>
                <a:rPr lang="en-US" sz="207" dirty="0">
                  <a:solidFill>
                    <a:srgbClr val="FFFFFF"/>
                  </a:solidFill>
                  <a:latin typeface="Calibri"/>
                </a:rPr>
              </a:br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Review</a:t>
              </a:r>
            </a:p>
          </p:txBody>
        </p:sp>
        <p:sp>
          <p:nvSpPr>
            <p:cNvPr id="102" name="Hexagon 101">
              <a:hlinkClick r:id="" action="ppaction://noaction"/>
              <a:extLst>
                <a:ext uri="{FF2B5EF4-FFF2-40B4-BE49-F238E27FC236}">
                  <a16:creationId xmlns:a16="http://schemas.microsoft.com/office/drawing/2014/main" id="{70435427-92AA-4A16-8228-22350413C7EE}"/>
                </a:ext>
              </a:extLst>
            </p:cNvPr>
            <p:cNvSpPr/>
            <p:nvPr/>
          </p:nvSpPr>
          <p:spPr>
            <a:xfrm>
              <a:off x="5290794" y="2087621"/>
              <a:ext cx="390091" cy="336286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Viewer (MMV)</a:t>
              </a:r>
            </a:p>
          </p:txBody>
        </p:sp>
        <p:sp>
          <p:nvSpPr>
            <p:cNvPr id="103" name="Hexagon 102">
              <a:hlinkClick r:id="" action="ppaction://noaction"/>
              <a:extLst>
                <a:ext uri="{FF2B5EF4-FFF2-40B4-BE49-F238E27FC236}">
                  <a16:creationId xmlns:a16="http://schemas.microsoft.com/office/drawing/2014/main" id="{43A69D09-AF22-4BA4-8735-47BB31FD983D}"/>
                </a:ext>
              </a:extLst>
            </p:cNvPr>
            <p:cNvSpPr/>
            <p:nvPr/>
          </p:nvSpPr>
          <p:spPr>
            <a:xfrm>
              <a:off x="5629966" y="2271614"/>
              <a:ext cx="390091" cy="336286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Viewing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(in MMV)</a:t>
              </a:r>
            </a:p>
          </p:txBody>
        </p:sp>
        <p:sp>
          <p:nvSpPr>
            <p:cNvPr id="104" name="Hexagon 103">
              <a:hlinkClick r:id="" action="ppaction://noaction"/>
              <a:extLst>
                <a:ext uri="{FF2B5EF4-FFF2-40B4-BE49-F238E27FC236}">
                  <a16:creationId xmlns:a16="http://schemas.microsoft.com/office/drawing/2014/main" id="{E6396C19-569A-413B-9C53-F174C7EE88E0}"/>
                </a:ext>
              </a:extLst>
            </p:cNvPr>
            <p:cNvSpPr/>
            <p:nvPr/>
          </p:nvSpPr>
          <p:spPr>
            <a:xfrm>
              <a:off x="5290794" y="2455607"/>
              <a:ext cx="390091" cy="336286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Advanced Vessel Analysis (AVA)</a:t>
              </a:r>
            </a:p>
          </p:txBody>
        </p:sp>
        <p:sp>
          <p:nvSpPr>
            <p:cNvPr id="105" name="Hexagon 104">
              <a:hlinkClick r:id="" action="ppaction://noaction"/>
              <a:extLst>
                <a:ext uri="{FF2B5EF4-FFF2-40B4-BE49-F238E27FC236}">
                  <a16:creationId xmlns:a16="http://schemas.microsoft.com/office/drawing/2014/main" id="{115A28A9-3595-4B31-9FB9-0BBEF2426CDF}"/>
                </a:ext>
              </a:extLst>
            </p:cNvPr>
            <p:cNvSpPr/>
            <p:nvPr/>
          </p:nvSpPr>
          <p:spPr>
            <a:xfrm>
              <a:off x="5629966" y="2639601"/>
              <a:ext cx="390091" cy="336286"/>
            </a:xfrm>
            <a:prstGeom prst="hexagon">
              <a:avLst/>
            </a:prstGeom>
            <a:gradFill>
              <a:gsLst>
                <a:gs pos="0">
                  <a:srgbClr val="024731"/>
                </a:gs>
                <a:gs pos="100000">
                  <a:srgbClr val="5B8F22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Intima Media Thickness (IMT)</a:t>
              </a:r>
            </a:p>
          </p:txBody>
        </p:sp>
        <p:sp>
          <p:nvSpPr>
            <p:cNvPr id="106" name="Hexagon 105">
              <a:hlinkClick r:id="" action="ppaction://noaction"/>
              <a:extLst>
                <a:ext uri="{FF2B5EF4-FFF2-40B4-BE49-F238E27FC236}">
                  <a16:creationId xmlns:a16="http://schemas.microsoft.com/office/drawing/2014/main" id="{5EE3B62B-2DB1-4A55-ADF7-7A26F3F4A42A}"/>
                </a:ext>
              </a:extLst>
            </p:cNvPr>
            <p:cNvSpPr/>
            <p:nvPr/>
          </p:nvSpPr>
          <p:spPr>
            <a:xfrm>
              <a:off x="5290794" y="2823594"/>
              <a:ext cx="390091" cy="336286"/>
            </a:xfrm>
            <a:prstGeom prst="hexagon">
              <a:avLst/>
            </a:prstGeom>
            <a:gradFill>
              <a:gsLst>
                <a:gs pos="0">
                  <a:srgbClr val="024731"/>
                </a:gs>
                <a:gs pos="100000">
                  <a:srgbClr val="5B8F22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General Imaging 3D Quantification (GI 3DQ)</a:t>
              </a:r>
            </a:p>
          </p:txBody>
        </p:sp>
        <p:sp>
          <p:nvSpPr>
            <p:cNvPr id="107" name="Hexagon 106">
              <a:hlinkClick r:id="" action="ppaction://noaction"/>
              <a:extLst>
                <a:ext uri="{FF2B5EF4-FFF2-40B4-BE49-F238E27FC236}">
                  <a16:creationId xmlns:a16="http://schemas.microsoft.com/office/drawing/2014/main" id="{C60321D8-6846-49BE-8A7F-249EF8F2AC7B}"/>
                </a:ext>
              </a:extLst>
            </p:cNvPr>
            <p:cNvSpPr/>
            <p:nvPr/>
          </p:nvSpPr>
          <p:spPr>
            <a:xfrm>
              <a:off x="5629966" y="3007587"/>
              <a:ext cx="390091" cy="336286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QFlow</a:t>
              </a:r>
            </a:p>
          </p:txBody>
        </p:sp>
        <p:sp>
          <p:nvSpPr>
            <p:cNvPr id="108" name="Hexagon 107">
              <a:hlinkClick r:id="" action="ppaction://noaction"/>
              <a:extLst>
                <a:ext uri="{FF2B5EF4-FFF2-40B4-BE49-F238E27FC236}">
                  <a16:creationId xmlns:a16="http://schemas.microsoft.com/office/drawing/2014/main" id="{A28B4725-8AD2-4968-8E8E-F611E9816078}"/>
                </a:ext>
              </a:extLst>
            </p:cNvPr>
            <p:cNvSpPr/>
            <p:nvPr/>
          </p:nvSpPr>
          <p:spPr>
            <a:xfrm>
              <a:off x="5966403" y="2455607"/>
              <a:ext cx="390091" cy="336286"/>
            </a:xfrm>
            <a:prstGeom prst="hexagon">
              <a:avLst/>
            </a:prstGeom>
            <a:gradFill>
              <a:gsLst>
                <a:gs pos="0">
                  <a:srgbClr val="024731"/>
                </a:gs>
                <a:gs pos="100000">
                  <a:srgbClr val="5B8F22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Microvascular Imaging (MVI)</a:t>
              </a:r>
            </a:p>
          </p:txBody>
        </p:sp>
        <p:sp>
          <p:nvSpPr>
            <p:cNvPr id="109" name="Hexagon 108">
              <a:hlinkClick r:id="" action="ppaction://noaction"/>
              <a:extLst>
                <a:ext uri="{FF2B5EF4-FFF2-40B4-BE49-F238E27FC236}">
                  <a16:creationId xmlns:a16="http://schemas.microsoft.com/office/drawing/2014/main" id="{BB471AE3-5D35-4B99-BB7C-073BAD78FBA6}"/>
                </a:ext>
              </a:extLst>
            </p:cNvPr>
            <p:cNvSpPr/>
            <p:nvPr/>
          </p:nvSpPr>
          <p:spPr>
            <a:xfrm>
              <a:off x="5966403" y="2823594"/>
              <a:ext cx="390091" cy="336286"/>
            </a:xfrm>
            <a:prstGeom prst="hexagon">
              <a:avLst/>
            </a:prstGeom>
            <a:gradFill>
              <a:gsLst>
                <a:gs pos="0">
                  <a:srgbClr val="024731"/>
                </a:gs>
                <a:gs pos="100000">
                  <a:srgbClr val="5B8F22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Vascular Plaque Quantification (VPQ)</a:t>
              </a:r>
            </a:p>
          </p:txBody>
        </p:sp>
        <p:sp>
          <p:nvSpPr>
            <p:cNvPr id="110" name="Hexagon 109">
              <a:hlinkClick r:id="" action="ppaction://noaction"/>
              <a:extLst>
                <a:ext uri="{FF2B5EF4-FFF2-40B4-BE49-F238E27FC236}">
                  <a16:creationId xmlns:a16="http://schemas.microsoft.com/office/drawing/2014/main" id="{9FA0AADC-9B9E-4F77-AE36-9080BE572E6B}"/>
                </a:ext>
              </a:extLst>
            </p:cNvPr>
            <p:cNvSpPr/>
            <p:nvPr/>
          </p:nvSpPr>
          <p:spPr>
            <a:xfrm>
              <a:off x="5290720" y="2087618"/>
              <a:ext cx="390091" cy="336286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" name="Hexagon 110">
              <a:hlinkClick r:id="" action="ppaction://noaction"/>
              <a:extLst>
                <a:ext uri="{FF2B5EF4-FFF2-40B4-BE49-F238E27FC236}">
                  <a16:creationId xmlns:a16="http://schemas.microsoft.com/office/drawing/2014/main" id="{15B945E7-276F-4E3C-88BB-3888843CF4B5}"/>
                </a:ext>
              </a:extLst>
            </p:cNvPr>
            <p:cNvSpPr/>
            <p:nvPr/>
          </p:nvSpPr>
          <p:spPr>
            <a:xfrm>
              <a:off x="5299321" y="2095033"/>
              <a:ext cx="372889" cy="321455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2" name="Hexagon 111">
              <a:hlinkClick r:id="" action="ppaction://noaction"/>
              <a:extLst>
                <a:ext uri="{FF2B5EF4-FFF2-40B4-BE49-F238E27FC236}">
                  <a16:creationId xmlns:a16="http://schemas.microsoft.com/office/drawing/2014/main" id="{381AB801-675A-4585-85CF-5D5495A1B46F}"/>
                </a:ext>
              </a:extLst>
            </p:cNvPr>
            <p:cNvSpPr/>
            <p:nvPr/>
          </p:nvSpPr>
          <p:spPr>
            <a:xfrm>
              <a:off x="4958406" y="2269767"/>
              <a:ext cx="390091" cy="336286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3" name="Hexagon 112">
              <a:hlinkClick r:id="" action="ppaction://noaction"/>
              <a:extLst>
                <a:ext uri="{FF2B5EF4-FFF2-40B4-BE49-F238E27FC236}">
                  <a16:creationId xmlns:a16="http://schemas.microsoft.com/office/drawing/2014/main" id="{B1B204DD-DD02-40CE-A9EE-0C845BC1E4D4}"/>
                </a:ext>
              </a:extLst>
            </p:cNvPr>
            <p:cNvSpPr/>
            <p:nvPr/>
          </p:nvSpPr>
          <p:spPr>
            <a:xfrm>
              <a:off x="4967008" y="2277182"/>
              <a:ext cx="372889" cy="321455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4" name="Hexagon 113">
              <a:hlinkClick r:id="" action="ppaction://noaction"/>
              <a:extLst>
                <a:ext uri="{FF2B5EF4-FFF2-40B4-BE49-F238E27FC236}">
                  <a16:creationId xmlns:a16="http://schemas.microsoft.com/office/drawing/2014/main" id="{D46A5BBA-0337-483D-AFCB-4903AB9EE1A8}"/>
                </a:ext>
              </a:extLst>
            </p:cNvPr>
            <p:cNvSpPr/>
            <p:nvPr/>
          </p:nvSpPr>
          <p:spPr>
            <a:xfrm>
              <a:off x="5967574" y="2087662"/>
              <a:ext cx="387748" cy="334265"/>
            </a:xfrm>
            <a:prstGeom prst="hexagon">
              <a:avLst/>
            </a:prstGeom>
            <a:gradFill flip="none" rotWithShape="1"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XA Vascular Processing – DSA (in MMV)</a:t>
              </a:r>
            </a:p>
          </p:txBody>
        </p:sp>
        <p:sp>
          <p:nvSpPr>
            <p:cNvPr id="115" name="Hexagon 114">
              <a:hlinkClick r:id="" action="ppaction://noaction"/>
              <a:extLst>
                <a:ext uri="{FF2B5EF4-FFF2-40B4-BE49-F238E27FC236}">
                  <a16:creationId xmlns:a16="http://schemas.microsoft.com/office/drawing/2014/main" id="{58DA513C-60EB-4D46-9139-D10919610E17}"/>
                </a:ext>
              </a:extLst>
            </p:cNvPr>
            <p:cNvSpPr/>
            <p:nvPr/>
          </p:nvSpPr>
          <p:spPr>
            <a:xfrm>
              <a:off x="5967574" y="2087662"/>
              <a:ext cx="387748" cy="334265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6" name="Hexagon 115">
              <a:hlinkClick r:id="" action="ppaction://noaction"/>
              <a:extLst>
                <a:ext uri="{FF2B5EF4-FFF2-40B4-BE49-F238E27FC236}">
                  <a16:creationId xmlns:a16="http://schemas.microsoft.com/office/drawing/2014/main" id="{4666908B-057A-41B5-BA8E-B5357FC3C047}"/>
                </a:ext>
              </a:extLst>
            </p:cNvPr>
            <p:cNvSpPr/>
            <p:nvPr/>
          </p:nvSpPr>
          <p:spPr>
            <a:xfrm>
              <a:off x="5976124" y="2095033"/>
              <a:ext cx="370648" cy="319524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511F2BA-12F0-4CCD-9B8A-DC0999E73B85}"/>
              </a:ext>
            </a:extLst>
          </p:cNvPr>
          <p:cNvSpPr txBox="1"/>
          <p:nvPr/>
        </p:nvSpPr>
        <p:spPr>
          <a:xfrm>
            <a:off x="5316806" y="1094618"/>
            <a:ext cx="1043726" cy="248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69006"/>
            <a:r>
              <a:rPr lang="en-US" sz="1600" dirty="0">
                <a:solidFill>
                  <a:schemeClr val="bg1"/>
                </a:solidFill>
                <a:latin typeface="Calibri"/>
              </a:rPr>
              <a:t>Vascular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1283ACA-32BC-41B2-A0DD-C76E3E7B7EDA}"/>
              </a:ext>
            </a:extLst>
          </p:cNvPr>
          <p:cNvGrpSpPr/>
          <p:nvPr/>
        </p:nvGrpSpPr>
        <p:grpSpPr>
          <a:xfrm>
            <a:off x="6708537" y="1180625"/>
            <a:ext cx="2076775" cy="2176371"/>
            <a:chOff x="514270" y="1618585"/>
            <a:chExt cx="3379911" cy="3159021"/>
          </a:xfrm>
        </p:grpSpPr>
        <p:sp>
          <p:nvSpPr>
            <p:cNvPr id="119" name="Hexagon 118">
              <a:hlinkClick r:id="" action="ppaction://noaction"/>
              <a:extLst>
                <a:ext uri="{FF2B5EF4-FFF2-40B4-BE49-F238E27FC236}">
                  <a16:creationId xmlns:a16="http://schemas.microsoft.com/office/drawing/2014/main" id="{BE9135BD-17A1-4FEF-9831-D6E34413F121}"/>
                </a:ext>
              </a:extLst>
            </p:cNvPr>
            <p:cNvSpPr/>
            <p:nvPr/>
          </p:nvSpPr>
          <p:spPr>
            <a:xfrm>
              <a:off x="1173933" y="1976438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Advanced Vessel Analysis (AVA) Stenosis</a:t>
              </a:r>
            </a:p>
          </p:txBody>
        </p:sp>
        <p:sp>
          <p:nvSpPr>
            <p:cNvPr id="120" name="Hexagon 119">
              <a:hlinkClick r:id="" action="ppaction://noaction"/>
              <a:extLst>
                <a:ext uri="{FF2B5EF4-FFF2-40B4-BE49-F238E27FC236}">
                  <a16:creationId xmlns:a16="http://schemas.microsoft.com/office/drawing/2014/main" id="{FAD53210-B4D4-4945-B7BF-3CD66112BD63}"/>
                </a:ext>
              </a:extLst>
            </p:cNvPr>
            <p:cNvSpPr/>
            <p:nvPr/>
          </p:nvSpPr>
          <p:spPr>
            <a:xfrm>
              <a:off x="514270" y="2334291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Perfusion Diffusion Mismatch</a:t>
              </a:r>
            </a:p>
          </p:txBody>
        </p:sp>
        <p:sp>
          <p:nvSpPr>
            <p:cNvPr id="121" name="Hexagon 120">
              <a:hlinkClick r:id="" action="ppaction://noaction"/>
              <a:extLst>
                <a:ext uri="{FF2B5EF4-FFF2-40B4-BE49-F238E27FC236}">
                  <a16:creationId xmlns:a16="http://schemas.microsoft.com/office/drawing/2014/main" id="{6CBCC273-C782-449B-A956-8F01200A5A47}"/>
                </a:ext>
              </a:extLst>
            </p:cNvPr>
            <p:cNvSpPr/>
            <p:nvPr/>
          </p:nvSpPr>
          <p:spPr>
            <a:xfrm>
              <a:off x="1173933" y="2692144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T2*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(Neuro) Perfusion</a:t>
              </a:r>
            </a:p>
          </p:txBody>
        </p:sp>
        <p:sp>
          <p:nvSpPr>
            <p:cNvPr id="122" name="Hexagon 121">
              <a:hlinkClick r:id="" action="ppaction://noaction"/>
              <a:extLst>
                <a:ext uri="{FF2B5EF4-FFF2-40B4-BE49-F238E27FC236}">
                  <a16:creationId xmlns:a16="http://schemas.microsoft.com/office/drawing/2014/main" id="{D2C96849-A74E-4895-8E03-5B1E13F7B68A}"/>
                </a:ext>
              </a:extLst>
            </p:cNvPr>
            <p:cNvSpPr/>
            <p:nvPr/>
          </p:nvSpPr>
          <p:spPr>
            <a:xfrm>
              <a:off x="514270" y="3049997"/>
              <a:ext cx="758698" cy="654050"/>
            </a:xfrm>
            <a:prstGeom prst="hexagon">
              <a:avLst/>
            </a:prstGeom>
            <a:gradFill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 EQuAL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(6)</a:t>
              </a:r>
            </a:p>
          </p:txBody>
        </p:sp>
        <p:sp>
          <p:nvSpPr>
            <p:cNvPr id="123" name="Hexagon 122">
              <a:hlinkClick r:id="" action="ppaction://noaction"/>
              <a:extLst>
                <a:ext uri="{FF2B5EF4-FFF2-40B4-BE49-F238E27FC236}">
                  <a16:creationId xmlns:a16="http://schemas.microsoft.com/office/drawing/2014/main" id="{230C16E2-3C79-4FFF-A844-8159AB97675C}"/>
                </a:ext>
              </a:extLst>
            </p:cNvPr>
            <p:cNvSpPr/>
            <p:nvPr/>
          </p:nvSpPr>
          <p:spPr>
            <a:xfrm>
              <a:off x="1173933" y="3407850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Diffusion</a:t>
              </a:r>
            </a:p>
          </p:txBody>
        </p:sp>
        <p:sp>
          <p:nvSpPr>
            <p:cNvPr id="124" name="Hexagon 123">
              <a:hlinkClick r:id="" action="ppaction://noaction"/>
              <a:extLst>
                <a:ext uri="{FF2B5EF4-FFF2-40B4-BE49-F238E27FC236}">
                  <a16:creationId xmlns:a16="http://schemas.microsoft.com/office/drawing/2014/main" id="{82402C2B-CD57-4392-A7A4-4BED566909A8}"/>
                </a:ext>
              </a:extLst>
            </p:cNvPr>
            <p:cNvSpPr/>
            <p:nvPr/>
          </p:nvSpPr>
          <p:spPr>
            <a:xfrm>
              <a:off x="514270" y="3765703"/>
              <a:ext cx="758698" cy="654050"/>
            </a:xfrm>
            <a:prstGeom prst="hexagon">
              <a:avLst/>
            </a:prstGeom>
            <a:gradFill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</a:t>
              </a:r>
              <a:br>
                <a:rPr lang="en-US" sz="207" dirty="0">
                  <a:solidFill>
                    <a:srgbClr val="FFFFFF"/>
                  </a:solidFill>
                  <a:latin typeface="Calibri"/>
                </a:rPr>
              </a:br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NeuroQ 3.7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(6)</a:t>
              </a:r>
            </a:p>
          </p:txBody>
        </p:sp>
        <p:sp>
          <p:nvSpPr>
            <p:cNvPr id="125" name="Hexagon 124">
              <a:hlinkClick r:id="" action="ppaction://noaction"/>
              <a:extLst>
                <a:ext uri="{FF2B5EF4-FFF2-40B4-BE49-F238E27FC236}">
                  <a16:creationId xmlns:a16="http://schemas.microsoft.com/office/drawing/2014/main" id="{09671760-3F9B-40D9-82A5-66CACE258282}"/>
                </a:ext>
              </a:extLst>
            </p:cNvPr>
            <p:cNvSpPr/>
            <p:nvPr/>
          </p:nvSpPr>
          <p:spPr>
            <a:xfrm>
              <a:off x="1173933" y="4123556"/>
              <a:ext cx="758698" cy="654050"/>
            </a:xfrm>
            <a:prstGeom prst="hexagon">
              <a:avLst/>
            </a:prstGeom>
            <a:gradFill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 NeuroQ Amyloid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(6)</a:t>
              </a:r>
            </a:p>
          </p:txBody>
        </p:sp>
        <p:sp>
          <p:nvSpPr>
            <p:cNvPr id="126" name="Hexagon 125">
              <a:hlinkClick r:id="" action="ppaction://noaction"/>
              <a:extLst>
                <a:ext uri="{FF2B5EF4-FFF2-40B4-BE49-F238E27FC236}">
                  <a16:creationId xmlns:a16="http://schemas.microsoft.com/office/drawing/2014/main" id="{1D7E6710-27F6-4704-8B56-FC0B3C9BBA7B}"/>
                </a:ext>
              </a:extLst>
            </p:cNvPr>
            <p:cNvSpPr/>
            <p:nvPr/>
          </p:nvSpPr>
          <p:spPr>
            <a:xfrm>
              <a:off x="1820528" y="1618585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Viewer (MMV)</a:t>
              </a:r>
            </a:p>
          </p:txBody>
        </p:sp>
        <p:sp>
          <p:nvSpPr>
            <p:cNvPr id="127" name="Hexagon 126">
              <a:hlinkClick r:id="" action="ppaction://noaction"/>
              <a:extLst>
                <a:ext uri="{FF2B5EF4-FFF2-40B4-BE49-F238E27FC236}">
                  <a16:creationId xmlns:a16="http://schemas.microsoft.com/office/drawing/2014/main" id="{433AEE35-33FC-427C-B0FA-019D2D61B2A9}"/>
                </a:ext>
              </a:extLst>
            </p:cNvPr>
            <p:cNvSpPr/>
            <p:nvPr/>
          </p:nvSpPr>
          <p:spPr>
            <a:xfrm>
              <a:off x="2481139" y="1976438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98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XA Vascular Processing – DSA (in MMV)</a:t>
              </a:r>
            </a:p>
          </p:txBody>
        </p:sp>
        <p:sp>
          <p:nvSpPr>
            <p:cNvPr id="128" name="Hexagon 127">
              <a:hlinkClick r:id="" action="ppaction://noaction"/>
              <a:extLst>
                <a:ext uri="{FF2B5EF4-FFF2-40B4-BE49-F238E27FC236}">
                  <a16:creationId xmlns:a16="http://schemas.microsoft.com/office/drawing/2014/main" id="{EAE2C7D0-D5EF-4AC8-90DD-0E79D43FBB8B}"/>
                </a:ext>
              </a:extLst>
            </p:cNvPr>
            <p:cNvSpPr/>
            <p:nvPr/>
          </p:nvSpPr>
          <p:spPr>
            <a:xfrm>
              <a:off x="1821476" y="2334291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Brain Perfusion</a:t>
              </a:r>
            </a:p>
          </p:txBody>
        </p:sp>
        <p:sp>
          <p:nvSpPr>
            <p:cNvPr id="129" name="Hexagon 128">
              <a:hlinkClick r:id="" action="ppaction://noaction"/>
              <a:extLst>
                <a:ext uri="{FF2B5EF4-FFF2-40B4-BE49-F238E27FC236}">
                  <a16:creationId xmlns:a16="http://schemas.microsoft.com/office/drawing/2014/main" id="{9E7D6783-55A6-4667-81C6-193FFD6BA8C4}"/>
                </a:ext>
              </a:extLst>
            </p:cNvPr>
            <p:cNvSpPr/>
            <p:nvPr/>
          </p:nvSpPr>
          <p:spPr>
            <a:xfrm>
              <a:off x="2481139" y="2692144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MobiView</a:t>
              </a:r>
            </a:p>
          </p:txBody>
        </p:sp>
        <p:sp>
          <p:nvSpPr>
            <p:cNvPr id="130" name="Hexagon 129">
              <a:hlinkClick r:id="" action="ppaction://noaction"/>
              <a:extLst>
                <a:ext uri="{FF2B5EF4-FFF2-40B4-BE49-F238E27FC236}">
                  <a16:creationId xmlns:a16="http://schemas.microsoft.com/office/drawing/2014/main" id="{E83232BE-FBE3-413D-B7F9-B60135F3E7BF}"/>
                </a:ext>
              </a:extLst>
            </p:cNvPr>
            <p:cNvSpPr/>
            <p:nvPr/>
          </p:nvSpPr>
          <p:spPr>
            <a:xfrm>
              <a:off x="1821476" y="3049997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Permeability</a:t>
              </a:r>
            </a:p>
          </p:txBody>
        </p:sp>
        <p:sp>
          <p:nvSpPr>
            <p:cNvPr id="131" name="Hexagon 130">
              <a:hlinkClick r:id="" action="ppaction://noaction"/>
              <a:extLst>
                <a:ext uri="{FF2B5EF4-FFF2-40B4-BE49-F238E27FC236}">
                  <a16:creationId xmlns:a16="http://schemas.microsoft.com/office/drawing/2014/main" id="{ACD62DC1-A466-4853-A653-1F0767620E36}"/>
                </a:ext>
              </a:extLst>
            </p:cNvPr>
            <p:cNvSpPr/>
            <p:nvPr/>
          </p:nvSpPr>
          <p:spPr>
            <a:xfrm>
              <a:off x="2481139" y="3407850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FiberTrak</a:t>
              </a:r>
            </a:p>
          </p:txBody>
        </p:sp>
        <p:sp>
          <p:nvSpPr>
            <p:cNvPr id="132" name="Hexagon 131">
              <a:hlinkClick r:id="" action="ppaction://noaction"/>
              <a:extLst>
                <a:ext uri="{FF2B5EF4-FFF2-40B4-BE49-F238E27FC236}">
                  <a16:creationId xmlns:a16="http://schemas.microsoft.com/office/drawing/2014/main" id="{AFA0C255-1EF1-4BFC-B65C-46AA2DF5CD33}"/>
                </a:ext>
              </a:extLst>
            </p:cNvPr>
            <p:cNvSpPr/>
            <p:nvPr/>
          </p:nvSpPr>
          <p:spPr>
            <a:xfrm>
              <a:off x="1821476" y="3765703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SpectroView</a:t>
              </a:r>
            </a:p>
          </p:txBody>
        </p:sp>
        <p:sp>
          <p:nvSpPr>
            <p:cNvPr id="133" name="Hexagon 132">
              <a:hlinkClick r:id="" action="ppaction://noaction"/>
              <a:extLst>
                <a:ext uri="{FF2B5EF4-FFF2-40B4-BE49-F238E27FC236}">
                  <a16:creationId xmlns:a16="http://schemas.microsoft.com/office/drawing/2014/main" id="{EE19983A-EA22-4AE7-8873-6707C88E9A6E}"/>
                </a:ext>
              </a:extLst>
            </p:cNvPr>
            <p:cNvSpPr/>
            <p:nvPr/>
          </p:nvSpPr>
          <p:spPr>
            <a:xfrm>
              <a:off x="3135483" y="2334291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Subtraction</a:t>
              </a:r>
            </a:p>
          </p:txBody>
        </p:sp>
        <p:sp>
          <p:nvSpPr>
            <p:cNvPr id="134" name="Hexagon 133">
              <a:hlinkClick r:id="" action="ppaction://noaction"/>
              <a:extLst>
                <a:ext uri="{FF2B5EF4-FFF2-40B4-BE49-F238E27FC236}">
                  <a16:creationId xmlns:a16="http://schemas.microsoft.com/office/drawing/2014/main" id="{A3F0C212-F73C-4E53-87E1-D854ED8040EB}"/>
                </a:ext>
              </a:extLst>
            </p:cNvPr>
            <p:cNvSpPr/>
            <p:nvPr/>
          </p:nvSpPr>
          <p:spPr>
            <a:xfrm>
              <a:off x="3135483" y="3049997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IViewBOLD</a:t>
              </a:r>
            </a:p>
          </p:txBody>
        </p:sp>
        <p:sp>
          <p:nvSpPr>
            <p:cNvPr id="135" name="Hexagon 134">
              <a:hlinkClick r:id="" action="ppaction://noaction"/>
              <a:extLst>
                <a:ext uri="{FF2B5EF4-FFF2-40B4-BE49-F238E27FC236}">
                  <a16:creationId xmlns:a16="http://schemas.microsoft.com/office/drawing/2014/main" id="{A2E1E231-B9F0-43FA-BF1D-1958C708E9F0}"/>
                </a:ext>
              </a:extLst>
            </p:cNvPr>
            <p:cNvSpPr/>
            <p:nvPr/>
          </p:nvSpPr>
          <p:spPr>
            <a:xfrm>
              <a:off x="1820528" y="1618585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6" name="Hexagon 135">
              <a:hlinkClick r:id="" action="ppaction://noaction"/>
              <a:extLst>
                <a:ext uri="{FF2B5EF4-FFF2-40B4-BE49-F238E27FC236}">
                  <a16:creationId xmlns:a16="http://schemas.microsoft.com/office/drawing/2014/main" id="{652122DB-47AD-442F-A38F-33B03399C886}"/>
                </a:ext>
              </a:extLst>
            </p:cNvPr>
            <p:cNvSpPr/>
            <p:nvPr/>
          </p:nvSpPr>
          <p:spPr>
            <a:xfrm>
              <a:off x="1837257" y="1633007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7" name="Hexagon 136">
              <a:hlinkClick r:id="" action="ppaction://noaction"/>
              <a:extLst>
                <a:ext uri="{FF2B5EF4-FFF2-40B4-BE49-F238E27FC236}">
                  <a16:creationId xmlns:a16="http://schemas.microsoft.com/office/drawing/2014/main" id="{4D2AE49F-D61A-4F0E-81F2-CA59C37B62DA}"/>
                </a:ext>
              </a:extLst>
            </p:cNvPr>
            <p:cNvSpPr/>
            <p:nvPr/>
          </p:nvSpPr>
          <p:spPr>
            <a:xfrm>
              <a:off x="2481139" y="1976438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8" name="Hexagon 137">
              <a:hlinkClick r:id="" action="ppaction://noaction"/>
              <a:extLst>
                <a:ext uri="{FF2B5EF4-FFF2-40B4-BE49-F238E27FC236}">
                  <a16:creationId xmlns:a16="http://schemas.microsoft.com/office/drawing/2014/main" id="{AE2B15D9-0F72-4EAB-B6C4-951F29BC2552}"/>
                </a:ext>
              </a:extLst>
            </p:cNvPr>
            <p:cNvSpPr/>
            <p:nvPr/>
          </p:nvSpPr>
          <p:spPr>
            <a:xfrm>
              <a:off x="2497868" y="1990860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C714F43-2B83-4F70-AF3D-FFD073687BA7}"/>
                </a:ext>
              </a:extLst>
            </p:cNvPr>
            <p:cNvGrpSpPr/>
            <p:nvPr/>
          </p:nvGrpSpPr>
          <p:grpSpPr>
            <a:xfrm>
              <a:off x="514270" y="3765703"/>
              <a:ext cx="758698" cy="654050"/>
              <a:chOff x="4038145" y="4840571"/>
              <a:chExt cx="758698" cy="654050"/>
            </a:xfrm>
          </p:grpSpPr>
          <p:sp>
            <p:nvSpPr>
              <p:cNvPr id="140" name="Hexagon 139">
                <a:hlinkClick r:id="" action="ppaction://noaction"/>
                <a:extLst>
                  <a:ext uri="{FF2B5EF4-FFF2-40B4-BE49-F238E27FC236}">
                    <a16:creationId xmlns:a16="http://schemas.microsoft.com/office/drawing/2014/main" id="{B8BCEE7F-558C-4922-BA05-8D55C7283345}"/>
                  </a:ext>
                </a:extLst>
              </p:cNvPr>
              <p:cNvSpPr/>
              <p:nvPr/>
            </p:nvSpPr>
            <p:spPr>
              <a:xfrm>
                <a:off x="4038145" y="4840571"/>
                <a:ext cx="758698" cy="654050"/>
              </a:xfrm>
              <a:prstGeom prst="hexagon">
                <a:avLst/>
              </a:prstGeom>
              <a:noFill/>
              <a:ln w="38100" cmpd="sng">
                <a:solidFill>
                  <a:srgbClr val="EEA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669006"/>
                <a:endParaRPr lang="en-US" sz="207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1" name="Hexagon 140">
                <a:hlinkClick r:id="" action="ppaction://noaction"/>
                <a:extLst>
                  <a:ext uri="{FF2B5EF4-FFF2-40B4-BE49-F238E27FC236}">
                    <a16:creationId xmlns:a16="http://schemas.microsoft.com/office/drawing/2014/main" id="{AC92B79D-C3B4-4A9E-9BF2-94B50E47524E}"/>
                  </a:ext>
                </a:extLst>
              </p:cNvPr>
              <p:cNvSpPr/>
              <p:nvPr/>
            </p:nvSpPr>
            <p:spPr>
              <a:xfrm>
                <a:off x="4054874" y="4854993"/>
                <a:ext cx="725240" cy="625206"/>
              </a:xfrm>
              <a:prstGeom prst="hexagon">
                <a:avLst/>
              </a:prstGeom>
              <a:noFill/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669006"/>
                <a:endParaRPr lang="en-US" sz="207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13952BD8-4009-426B-9934-52FFA8C9147A}"/>
              </a:ext>
            </a:extLst>
          </p:cNvPr>
          <p:cNvSpPr txBox="1"/>
          <p:nvPr/>
        </p:nvSpPr>
        <p:spPr>
          <a:xfrm>
            <a:off x="7294869" y="857056"/>
            <a:ext cx="1024264" cy="248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69006"/>
            <a:r>
              <a:rPr lang="en-US" sz="1600" dirty="0">
                <a:solidFill>
                  <a:schemeClr val="bg1"/>
                </a:solidFill>
                <a:latin typeface="Calibri"/>
              </a:rPr>
              <a:t>Neurology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D425083-0D6A-4372-ABD8-C74DB815BE03}"/>
              </a:ext>
            </a:extLst>
          </p:cNvPr>
          <p:cNvSpPr txBox="1"/>
          <p:nvPr/>
        </p:nvSpPr>
        <p:spPr>
          <a:xfrm>
            <a:off x="7694725" y="3289819"/>
            <a:ext cx="1024319" cy="248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69006"/>
            <a:r>
              <a:rPr lang="en-US" sz="1600" dirty="0">
                <a:solidFill>
                  <a:schemeClr val="bg1"/>
                </a:solidFill>
                <a:latin typeface="Calibri"/>
              </a:rPr>
              <a:t>Orthopedics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58C85C9-94E7-45D6-817C-280EA2597A94}"/>
              </a:ext>
            </a:extLst>
          </p:cNvPr>
          <p:cNvGrpSpPr/>
          <p:nvPr/>
        </p:nvGrpSpPr>
        <p:grpSpPr>
          <a:xfrm>
            <a:off x="7824887" y="3580325"/>
            <a:ext cx="690109" cy="1150871"/>
            <a:chOff x="1408883" y="1621587"/>
            <a:chExt cx="1406241" cy="2085462"/>
          </a:xfrm>
        </p:grpSpPr>
        <p:sp>
          <p:nvSpPr>
            <p:cNvPr id="145" name="Hexagon 144">
              <a:hlinkClick r:id="" action="ppaction://noaction"/>
              <a:extLst>
                <a:ext uri="{FF2B5EF4-FFF2-40B4-BE49-F238E27FC236}">
                  <a16:creationId xmlns:a16="http://schemas.microsoft.com/office/drawing/2014/main" id="{0FBECBC7-B7D7-49CE-A81C-32460CFCB63A}"/>
                </a:ext>
              </a:extLst>
            </p:cNvPr>
            <p:cNvSpPr/>
            <p:nvPr/>
          </p:nvSpPr>
          <p:spPr>
            <a:xfrm>
              <a:off x="1408883" y="2695146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Viewing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(in MMV)</a:t>
              </a:r>
            </a:p>
          </p:txBody>
        </p:sp>
        <p:sp>
          <p:nvSpPr>
            <p:cNvPr id="146" name="Hexagon 145">
              <a:hlinkClick r:id="" action="ppaction://noaction"/>
              <a:extLst>
                <a:ext uri="{FF2B5EF4-FFF2-40B4-BE49-F238E27FC236}">
                  <a16:creationId xmlns:a16="http://schemas.microsoft.com/office/drawing/2014/main" id="{7282BC1F-A3D5-4B0F-B12F-5FCE6569F842}"/>
                </a:ext>
              </a:extLst>
            </p:cNvPr>
            <p:cNvSpPr/>
            <p:nvPr/>
          </p:nvSpPr>
          <p:spPr>
            <a:xfrm>
              <a:off x="2056426" y="1621587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Bone Mineral Analysis (BMA)</a:t>
              </a:r>
            </a:p>
          </p:txBody>
        </p:sp>
        <p:sp>
          <p:nvSpPr>
            <p:cNvPr id="147" name="Hexagon 146">
              <a:hlinkClick r:id="" action="ppaction://noaction"/>
              <a:extLst>
                <a:ext uri="{FF2B5EF4-FFF2-40B4-BE49-F238E27FC236}">
                  <a16:creationId xmlns:a16="http://schemas.microsoft.com/office/drawing/2014/main" id="{E639317E-4553-4863-BC4A-FB1BBEC84931}"/>
                </a:ext>
              </a:extLst>
            </p:cNvPr>
            <p:cNvSpPr/>
            <p:nvPr/>
          </p:nvSpPr>
          <p:spPr>
            <a:xfrm>
              <a:off x="1408883" y="1979440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Acute MultiFunctional Review (AMFR)</a:t>
              </a:r>
            </a:p>
          </p:txBody>
        </p:sp>
        <p:sp>
          <p:nvSpPr>
            <p:cNvPr id="148" name="Hexagon 147">
              <a:hlinkClick r:id="" action="ppaction://noaction"/>
              <a:extLst>
                <a:ext uri="{FF2B5EF4-FFF2-40B4-BE49-F238E27FC236}">
                  <a16:creationId xmlns:a16="http://schemas.microsoft.com/office/drawing/2014/main" id="{A5B91F25-1423-4BEE-B5B2-C1B28783C0BE}"/>
                </a:ext>
              </a:extLst>
            </p:cNvPr>
            <p:cNvSpPr/>
            <p:nvPr/>
          </p:nvSpPr>
          <p:spPr>
            <a:xfrm>
              <a:off x="2056426" y="2337293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Cartilage Assessment</a:t>
              </a:r>
            </a:p>
          </p:txBody>
        </p:sp>
        <p:sp>
          <p:nvSpPr>
            <p:cNvPr id="149" name="Hexagon 148">
              <a:hlinkClick r:id="" action="ppaction://noaction"/>
              <a:extLst>
                <a:ext uri="{FF2B5EF4-FFF2-40B4-BE49-F238E27FC236}">
                  <a16:creationId xmlns:a16="http://schemas.microsoft.com/office/drawing/2014/main" id="{F1A48FD7-CA82-43F2-AA2F-72060DBD5C6F}"/>
                </a:ext>
              </a:extLst>
            </p:cNvPr>
            <p:cNvSpPr/>
            <p:nvPr/>
          </p:nvSpPr>
          <p:spPr>
            <a:xfrm>
              <a:off x="2056426" y="3052999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Echo Accumulation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F81E76D-312A-48FC-826A-7116ABC4B8DC}"/>
              </a:ext>
            </a:extLst>
          </p:cNvPr>
          <p:cNvGrpSpPr/>
          <p:nvPr/>
        </p:nvGrpSpPr>
        <p:grpSpPr>
          <a:xfrm>
            <a:off x="3862007" y="3040085"/>
            <a:ext cx="2081800" cy="2109152"/>
            <a:chOff x="513644" y="1616957"/>
            <a:chExt cx="3379911" cy="3173565"/>
          </a:xfrm>
        </p:grpSpPr>
        <p:sp>
          <p:nvSpPr>
            <p:cNvPr id="151" name="Hexagon 150">
              <a:hlinkClick r:id="" action="ppaction://noaction"/>
              <a:extLst>
                <a:ext uri="{FF2B5EF4-FFF2-40B4-BE49-F238E27FC236}">
                  <a16:creationId xmlns:a16="http://schemas.microsoft.com/office/drawing/2014/main" id="{76D3556C-7BFB-477A-90E8-52DB3E6634E4}"/>
                </a:ext>
              </a:extLst>
            </p:cNvPr>
            <p:cNvSpPr/>
            <p:nvPr/>
          </p:nvSpPr>
          <p:spPr>
            <a:xfrm>
              <a:off x="1173307" y="1974810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Collaboration Viewer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(7)</a:t>
              </a:r>
            </a:p>
          </p:txBody>
        </p:sp>
        <p:sp>
          <p:nvSpPr>
            <p:cNvPr id="152" name="Hexagon 151">
              <a:hlinkClick r:id="" action="ppaction://noaction"/>
              <a:extLst>
                <a:ext uri="{FF2B5EF4-FFF2-40B4-BE49-F238E27FC236}">
                  <a16:creationId xmlns:a16="http://schemas.microsoft.com/office/drawing/2014/main" id="{8F4741AA-3007-4250-BA19-83EFB5FA4260}"/>
                </a:ext>
              </a:extLst>
            </p:cNvPr>
            <p:cNvSpPr/>
            <p:nvPr/>
          </p:nvSpPr>
          <p:spPr>
            <a:xfrm>
              <a:off x="513644" y="2332663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COPD</a:t>
              </a:r>
            </a:p>
          </p:txBody>
        </p:sp>
        <p:sp>
          <p:nvSpPr>
            <p:cNvPr id="153" name="Hexagon 152">
              <a:hlinkClick r:id="" action="ppaction://noaction"/>
              <a:extLst>
                <a:ext uri="{FF2B5EF4-FFF2-40B4-BE49-F238E27FC236}">
                  <a16:creationId xmlns:a16="http://schemas.microsoft.com/office/drawing/2014/main" id="{C8FF2A27-9096-48EC-9660-E039B29436B9}"/>
                </a:ext>
              </a:extLst>
            </p:cNvPr>
            <p:cNvSpPr/>
            <p:nvPr/>
          </p:nvSpPr>
          <p:spPr>
            <a:xfrm>
              <a:off x="1173307" y="2690516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Dental Planning</a:t>
              </a:r>
            </a:p>
          </p:txBody>
        </p:sp>
        <p:sp>
          <p:nvSpPr>
            <p:cNvPr id="154" name="Hexagon 153">
              <a:hlinkClick r:id="" action="ppaction://noaction"/>
              <a:extLst>
                <a:ext uri="{FF2B5EF4-FFF2-40B4-BE49-F238E27FC236}">
                  <a16:creationId xmlns:a16="http://schemas.microsoft.com/office/drawing/2014/main" id="{6FCD115D-6F9E-431A-8AF0-EA3BD1BBDF60}"/>
                </a:ext>
              </a:extLst>
            </p:cNvPr>
            <p:cNvSpPr/>
            <p:nvPr/>
          </p:nvSpPr>
          <p:spPr>
            <a:xfrm>
              <a:off x="513644" y="3048369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Bone Mineral Analysis (BMA)</a:t>
              </a:r>
            </a:p>
          </p:txBody>
        </p:sp>
        <p:sp>
          <p:nvSpPr>
            <p:cNvPr id="155" name="Hexagon 154">
              <a:hlinkClick r:id="" action="ppaction://noaction"/>
              <a:extLst>
                <a:ext uri="{FF2B5EF4-FFF2-40B4-BE49-F238E27FC236}">
                  <a16:creationId xmlns:a16="http://schemas.microsoft.com/office/drawing/2014/main" id="{7DA42907-8B8F-4F1C-A3F7-1FDBD330D4EC}"/>
                </a:ext>
              </a:extLst>
            </p:cNvPr>
            <p:cNvSpPr/>
            <p:nvPr/>
          </p:nvSpPr>
          <p:spPr>
            <a:xfrm>
              <a:off x="1173307" y="3406222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Pulmonary Artery Analysis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(3)</a:t>
              </a:r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 (PAA)</a:t>
              </a:r>
            </a:p>
          </p:txBody>
        </p:sp>
        <p:sp>
          <p:nvSpPr>
            <p:cNvPr id="156" name="Hexagon 155">
              <a:hlinkClick r:id="" action="ppaction://noaction"/>
              <a:extLst>
                <a:ext uri="{FF2B5EF4-FFF2-40B4-BE49-F238E27FC236}">
                  <a16:creationId xmlns:a16="http://schemas.microsoft.com/office/drawing/2014/main" id="{D2A52E8E-7457-43C9-9DC4-5EF33DC457E7}"/>
                </a:ext>
              </a:extLst>
            </p:cNvPr>
            <p:cNvSpPr/>
            <p:nvPr/>
          </p:nvSpPr>
          <p:spPr>
            <a:xfrm>
              <a:off x="1820850" y="1616957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Multi Modality Viewer (MMV)</a:t>
              </a:r>
            </a:p>
          </p:txBody>
        </p:sp>
        <p:sp>
          <p:nvSpPr>
            <p:cNvPr id="157" name="Hexagon 156">
              <a:hlinkClick r:id="" action="ppaction://noaction"/>
              <a:extLst>
                <a:ext uri="{FF2B5EF4-FFF2-40B4-BE49-F238E27FC236}">
                  <a16:creationId xmlns:a16="http://schemas.microsoft.com/office/drawing/2014/main" id="{CDE1E388-ED8A-47E5-8A97-53D965B6A7F1}"/>
                </a:ext>
              </a:extLst>
            </p:cNvPr>
            <p:cNvSpPr/>
            <p:nvPr/>
          </p:nvSpPr>
          <p:spPr>
            <a:xfrm>
              <a:off x="2480513" y="1974810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XA Vascular Processing – DSA (in MMV)</a:t>
              </a:r>
            </a:p>
          </p:txBody>
        </p:sp>
        <p:sp>
          <p:nvSpPr>
            <p:cNvPr id="158" name="Hexagon 157">
              <a:hlinkClick r:id="" action="ppaction://noaction"/>
              <a:extLst>
                <a:ext uri="{FF2B5EF4-FFF2-40B4-BE49-F238E27FC236}">
                  <a16:creationId xmlns:a16="http://schemas.microsoft.com/office/drawing/2014/main" id="{2D7170E6-7230-4ABC-8771-ED6CCDF81B7C}"/>
                </a:ext>
              </a:extLst>
            </p:cNvPr>
            <p:cNvSpPr/>
            <p:nvPr/>
          </p:nvSpPr>
          <p:spPr>
            <a:xfrm>
              <a:off x="1820850" y="2332663"/>
              <a:ext cx="758698" cy="654050"/>
            </a:xfrm>
            <a:prstGeom prst="hexagon">
              <a:avLst/>
            </a:prstGeom>
            <a:gradFill>
              <a:gsLst>
                <a:gs pos="0">
                  <a:srgbClr val="983222"/>
                </a:gs>
                <a:gs pos="100000">
                  <a:srgbClr val="E98300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DXR Viewing</a:t>
              </a:r>
            </a:p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(in MMV)</a:t>
              </a:r>
            </a:p>
          </p:txBody>
        </p:sp>
        <p:sp>
          <p:nvSpPr>
            <p:cNvPr id="159" name="Hexagon 158">
              <a:hlinkClick r:id="" action="ppaction://noaction"/>
              <a:extLst>
                <a:ext uri="{FF2B5EF4-FFF2-40B4-BE49-F238E27FC236}">
                  <a16:creationId xmlns:a16="http://schemas.microsoft.com/office/drawing/2014/main" id="{06CA83A5-C8D4-4AE1-B8D1-B188FB28BAC8}"/>
                </a:ext>
              </a:extLst>
            </p:cNvPr>
            <p:cNvSpPr/>
            <p:nvPr/>
          </p:nvSpPr>
          <p:spPr>
            <a:xfrm>
              <a:off x="2480513" y="2690516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Echo Accumulation</a:t>
              </a:r>
            </a:p>
          </p:txBody>
        </p:sp>
        <p:sp>
          <p:nvSpPr>
            <p:cNvPr id="160" name="Hexagon 159">
              <a:hlinkClick r:id="" action="ppaction://noaction"/>
              <a:extLst>
                <a:ext uri="{FF2B5EF4-FFF2-40B4-BE49-F238E27FC236}">
                  <a16:creationId xmlns:a16="http://schemas.microsoft.com/office/drawing/2014/main" id="{5D39E161-F6EC-420C-B516-E39A6D35915B}"/>
                </a:ext>
              </a:extLst>
            </p:cNvPr>
            <p:cNvSpPr/>
            <p:nvPr/>
          </p:nvSpPr>
          <p:spPr>
            <a:xfrm>
              <a:off x="1820850" y="3048369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Cardiac Viewer</a:t>
              </a:r>
            </a:p>
          </p:txBody>
        </p:sp>
        <p:sp>
          <p:nvSpPr>
            <p:cNvPr id="161" name="Hexagon 160">
              <a:hlinkClick r:id="" action="ppaction://noaction"/>
              <a:extLst>
                <a:ext uri="{FF2B5EF4-FFF2-40B4-BE49-F238E27FC236}">
                  <a16:creationId xmlns:a16="http://schemas.microsoft.com/office/drawing/2014/main" id="{0F6C1011-87A5-4BA1-A81C-E05C6A4389FF}"/>
                </a:ext>
              </a:extLst>
            </p:cNvPr>
            <p:cNvSpPr/>
            <p:nvPr/>
          </p:nvSpPr>
          <p:spPr>
            <a:xfrm>
              <a:off x="2480513" y="3406222"/>
              <a:ext cx="758698" cy="654050"/>
            </a:xfrm>
            <a:prstGeom prst="hexagon">
              <a:avLst/>
            </a:prstGeom>
            <a:gradFill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 JETPack Application Suite</a:t>
              </a:r>
            </a:p>
          </p:txBody>
        </p:sp>
        <p:sp>
          <p:nvSpPr>
            <p:cNvPr id="162" name="Hexagon 161">
              <a:hlinkClick r:id="" action="ppaction://noaction"/>
              <a:extLst>
                <a:ext uri="{FF2B5EF4-FFF2-40B4-BE49-F238E27FC236}">
                  <a16:creationId xmlns:a16="http://schemas.microsoft.com/office/drawing/2014/main" id="{A7B2D62D-36CD-486B-872C-834AFDF6E10E}"/>
                </a:ext>
              </a:extLst>
            </p:cNvPr>
            <p:cNvSpPr/>
            <p:nvPr/>
          </p:nvSpPr>
          <p:spPr>
            <a:xfrm>
              <a:off x="1820850" y="3764075"/>
              <a:ext cx="758698" cy="654050"/>
            </a:xfrm>
            <a:prstGeom prst="hexagon">
              <a:avLst/>
            </a:prstGeom>
            <a:gradFill>
              <a:gsLst>
                <a:gs pos="0">
                  <a:srgbClr val="024731"/>
                </a:gs>
                <a:gs pos="100000">
                  <a:srgbClr val="5B8F22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US Q-App Elastography Analysis (EQ)</a:t>
              </a:r>
              <a:r>
                <a:rPr lang="en-US" sz="207" baseline="30000" dirty="0">
                  <a:solidFill>
                    <a:srgbClr val="FFFFFF"/>
                  </a:solidFill>
                  <a:latin typeface="Calibri"/>
                </a:rPr>
                <a:t>(8)</a:t>
              </a:r>
            </a:p>
          </p:txBody>
        </p:sp>
        <p:sp>
          <p:nvSpPr>
            <p:cNvPr id="163" name="Hexagon 162">
              <a:hlinkClick r:id="" action="ppaction://noaction"/>
              <a:extLst>
                <a:ext uri="{FF2B5EF4-FFF2-40B4-BE49-F238E27FC236}">
                  <a16:creationId xmlns:a16="http://schemas.microsoft.com/office/drawing/2014/main" id="{9F84C4FA-CFF5-48C0-B681-0DDECC22AA68}"/>
                </a:ext>
              </a:extLst>
            </p:cNvPr>
            <p:cNvSpPr/>
            <p:nvPr/>
          </p:nvSpPr>
          <p:spPr>
            <a:xfrm>
              <a:off x="3134857" y="2332663"/>
              <a:ext cx="758698" cy="654050"/>
            </a:xfrm>
            <a:prstGeom prst="hexagon">
              <a:avLst/>
            </a:prstGeom>
            <a:gradFill>
              <a:gsLst>
                <a:gs pos="0">
                  <a:srgbClr val="772432"/>
                </a:gs>
                <a:gs pos="100000">
                  <a:srgbClr val="CD202C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MR Cartilage Assessment</a:t>
              </a:r>
            </a:p>
          </p:txBody>
        </p:sp>
        <p:sp>
          <p:nvSpPr>
            <p:cNvPr id="164" name="Hexagon 163">
              <a:hlinkClick r:id="" action="ppaction://noaction"/>
              <a:extLst>
                <a:ext uri="{FF2B5EF4-FFF2-40B4-BE49-F238E27FC236}">
                  <a16:creationId xmlns:a16="http://schemas.microsoft.com/office/drawing/2014/main" id="{2A5EE73C-38D2-48BA-A23C-44C44C3D1A81}"/>
                </a:ext>
              </a:extLst>
            </p:cNvPr>
            <p:cNvSpPr/>
            <p:nvPr/>
          </p:nvSpPr>
          <p:spPr>
            <a:xfrm>
              <a:off x="3134857" y="3048369"/>
              <a:ext cx="758698" cy="654050"/>
            </a:xfrm>
            <a:prstGeom prst="hexagon">
              <a:avLst/>
            </a:prstGeom>
            <a:gradFill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 Review</a:t>
              </a:r>
            </a:p>
          </p:txBody>
        </p:sp>
        <p:sp>
          <p:nvSpPr>
            <p:cNvPr id="165" name="Hexagon 164">
              <a:hlinkClick r:id="" action="ppaction://noaction"/>
              <a:extLst>
                <a:ext uri="{FF2B5EF4-FFF2-40B4-BE49-F238E27FC236}">
                  <a16:creationId xmlns:a16="http://schemas.microsoft.com/office/drawing/2014/main" id="{73249189-AADC-44FA-802E-CAAED073A282}"/>
                </a:ext>
              </a:extLst>
            </p:cNvPr>
            <p:cNvSpPr/>
            <p:nvPr/>
          </p:nvSpPr>
          <p:spPr>
            <a:xfrm>
              <a:off x="3134857" y="3764075"/>
              <a:ext cx="758698" cy="654050"/>
            </a:xfrm>
            <a:prstGeom prst="hexagon">
              <a:avLst/>
            </a:prstGeom>
            <a:gradFill>
              <a:gsLst>
                <a:gs pos="0">
                  <a:srgbClr val="156570"/>
                </a:gs>
                <a:gs pos="100000">
                  <a:srgbClr val="1E9D8B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NM Processing Application Suite</a:t>
              </a:r>
            </a:p>
          </p:txBody>
        </p:sp>
        <p:sp>
          <p:nvSpPr>
            <p:cNvPr id="166" name="Hexagon 165">
              <a:hlinkClick r:id="" action="ppaction://noaction"/>
              <a:extLst>
                <a:ext uri="{FF2B5EF4-FFF2-40B4-BE49-F238E27FC236}">
                  <a16:creationId xmlns:a16="http://schemas.microsoft.com/office/drawing/2014/main" id="{86FD1680-9DF7-4B99-9A94-00200E77F199}"/>
                </a:ext>
              </a:extLst>
            </p:cNvPr>
            <p:cNvSpPr/>
            <p:nvPr/>
          </p:nvSpPr>
          <p:spPr>
            <a:xfrm>
              <a:off x="3134857" y="3048369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7" name="Hexagon 166">
              <a:hlinkClick r:id="" action="ppaction://noaction"/>
              <a:extLst>
                <a:ext uri="{FF2B5EF4-FFF2-40B4-BE49-F238E27FC236}">
                  <a16:creationId xmlns:a16="http://schemas.microsoft.com/office/drawing/2014/main" id="{A9B0ACE3-EE27-4F0A-AA93-0D59E0B7D182}"/>
                </a:ext>
              </a:extLst>
            </p:cNvPr>
            <p:cNvSpPr/>
            <p:nvPr/>
          </p:nvSpPr>
          <p:spPr>
            <a:xfrm>
              <a:off x="3151586" y="3062791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8" name="Hexagon 167">
              <a:hlinkClick r:id="" action="ppaction://noaction"/>
              <a:extLst>
                <a:ext uri="{FF2B5EF4-FFF2-40B4-BE49-F238E27FC236}">
                  <a16:creationId xmlns:a16="http://schemas.microsoft.com/office/drawing/2014/main" id="{C91ABA91-4BC1-4612-87F3-CED101472BB4}"/>
                </a:ext>
              </a:extLst>
            </p:cNvPr>
            <p:cNvSpPr/>
            <p:nvPr/>
          </p:nvSpPr>
          <p:spPr>
            <a:xfrm>
              <a:off x="2480513" y="1974810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1E9D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" name="Hexagon 168">
              <a:hlinkClick r:id="" action="ppaction://noaction"/>
              <a:extLst>
                <a:ext uri="{FF2B5EF4-FFF2-40B4-BE49-F238E27FC236}">
                  <a16:creationId xmlns:a16="http://schemas.microsoft.com/office/drawing/2014/main" id="{40F06482-5AD2-4880-8CE2-AC0B83D8B1C8}"/>
                </a:ext>
              </a:extLst>
            </p:cNvPr>
            <p:cNvSpPr/>
            <p:nvPr/>
          </p:nvSpPr>
          <p:spPr>
            <a:xfrm>
              <a:off x="2497242" y="1989232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0" name="Hexagon 169">
              <a:hlinkClick r:id="" action="ppaction://noaction"/>
              <a:extLst>
                <a:ext uri="{FF2B5EF4-FFF2-40B4-BE49-F238E27FC236}">
                  <a16:creationId xmlns:a16="http://schemas.microsoft.com/office/drawing/2014/main" id="{6EFEB6E1-4918-436B-AB6F-4DE1917EC9CA}"/>
                </a:ext>
              </a:extLst>
            </p:cNvPr>
            <p:cNvSpPr/>
            <p:nvPr/>
          </p:nvSpPr>
          <p:spPr>
            <a:xfrm>
              <a:off x="1820850" y="1616957"/>
              <a:ext cx="758698" cy="654050"/>
            </a:xfrm>
            <a:prstGeom prst="hexagon">
              <a:avLst/>
            </a:prstGeom>
            <a:noFill/>
            <a:ln w="38100" cmpd="sng">
              <a:solidFill>
                <a:srgbClr val="EEA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1" name="Hexagon 170">
              <a:hlinkClick r:id="" action="ppaction://noaction"/>
              <a:extLst>
                <a:ext uri="{FF2B5EF4-FFF2-40B4-BE49-F238E27FC236}">
                  <a16:creationId xmlns:a16="http://schemas.microsoft.com/office/drawing/2014/main" id="{962C5BC3-6470-41CC-96A8-5980115CB19B}"/>
                </a:ext>
              </a:extLst>
            </p:cNvPr>
            <p:cNvSpPr/>
            <p:nvPr/>
          </p:nvSpPr>
          <p:spPr>
            <a:xfrm>
              <a:off x="1837579" y="1631379"/>
              <a:ext cx="725240" cy="625206"/>
            </a:xfrm>
            <a:prstGeom prst="hexagon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endParaRPr lang="en-US" sz="20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2" name="Hexagon 171">
              <a:hlinkClick r:id="" action="ppaction://noaction"/>
              <a:extLst>
                <a:ext uri="{FF2B5EF4-FFF2-40B4-BE49-F238E27FC236}">
                  <a16:creationId xmlns:a16="http://schemas.microsoft.com/office/drawing/2014/main" id="{5A779797-69C8-42D6-901D-4E03BCF23C7F}"/>
                </a:ext>
              </a:extLst>
            </p:cNvPr>
            <p:cNvSpPr/>
            <p:nvPr/>
          </p:nvSpPr>
          <p:spPr>
            <a:xfrm>
              <a:off x="1173307" y="4136472"/>
              <a:ext cx="758698" cy="654050"/>
            </a:xfrm>
            <a:prstGeom prst="hexagon">
              <a:avLst/>
            </a:prstGeom>
            <a:gradFill>
              <a:gsLst>
                <a:gs pos="0">
                  <a:srgbClr val="42145F"/>
                </a:gs>
                <a:gs pos="100000">
                  <a:srgbClr val="7D1563"/>
                </a:gs>
              </a:gsLst>
              <a:lin ang="2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69006"/>
              <a:r>
                <a:rPr lang="en-US" sz="207" dirty="0">
                  <a:solidFill>
                    <a:srgbClr val="FFFFFF"/>
                  </a:solidFill>
                  <a:latin typeface="Calibri"/>
                </a:rPr>
                <a:t>CT Acute MultiFunctional Review (AMFR)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66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863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2018 3</a:t>
            </a:r>
            <a:r>
              <a:rPr lang="en-US" sz="2800" b="1" baseline="300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rd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Tech Starts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D86EA-06E0-4D2D-9328-C5468EEBDC39}"/>
              </a:ext>
            </a:extLst>
          </p:cNvPr>
          <p:cNvSpPr txBox="1"/>
          <p:nvPr/>
        </p:nvSpPr>
        <p:spPr>
          <a:xfrm>
            <a:off x="791455" y="1584847"/>
            <a:ext cx="76225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Added a 3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technologist to work evening hours 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Designating roles to the lab staff around process Improvement 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Technologist is a Radiologist Liaison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Technologist is a Scan Protocol Liaison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Technologist Physicians Organization and Applications Liaison</a:t>
            </a:r>
          </a:p>
        </p:txBody>
      </p:sp>
    </p:spTree>
    <p:extLst>
      <p:ext uri="{BB962C8B-B14F-4D97-AF65-F5344CB8AC3E}">
        <p14:creationId xmlns:p14="http://schemas.microsoft.com/office/powerpoint/2010/main" val="2617590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2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Continue to Grow Volumes of the Lab </a:t>
            </a:r>
            <a:endParaRPr dirty="0">
              <a:solidFill>
                <a:schemeClr val="l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A1963F-9B07-402A-8E08-6C7BD8F0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81000"/>
              </p:ext>
            </p:extLst>
          </p:nvPr>
        </p:nvGraphicFramePr>
        <p:xfrm>
          <a:off x="1600200" y="1703101"/>
          <a:ext cx="5638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6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9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13,480 Exams</a:t>
                      </a:r>
                      <a:r>
                        <a:rPr lang="en-US" baseline="0" dirty="0"/>
                        <a:t> Per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10,471 Exams Per</a:t>
                      </a:r>
                      <a:r>
                        <a:rPr lang="en-US" baseline="0" dirty="0"/>
                        <a:t> Year * </a:t>
                      </a:r>
                      <a:r>
                        <a:rPr lang="en-US" sz="900" baseline="0" dirty="0"/>
                        <a:t>OP centers closed during </a:t>
                      </a:r>
                      <a:r>
                        <a:rPr lang="en-US" sz="900" baseline="0" dirty="0" err="1"/>
                        <a:t>Covid</a:t>
                      </a:r>
                      <a:r>
                        <a:rPr lang="en-US" sz="900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13,901 Exams Per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14,032 Exams Per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44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14894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Still Room For Improvement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335F7-9A31-4419-8D0D-0D521C5576F2}"/>
              </a:ext>
            </a:extLst>
          </p:cNvPr>
          <p:cNvSpPr txBox="1"/>
          <p:nvPr/>
        </p:nvSpPr>
        <p:spPr>
          <a:xfrm>
            <a:off x="883664" y="1920365"/>
            <a:ext cx="80682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 in care  - 3D lab does not work weekends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lab does not cover nights </a:t>
            </a:r>
          </a:p>
          <a:p>
            <a:pPr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Double Processing as the 3D lab reworks the night techs post processing each morning. </a:t>
            </a:r>
          </a:p>
        </p:txBody>
      </p:sp>
    </p:spTree>
    <p:extLst>
      <p:ext uri="{BB962C8B-B14F-4D97-AF65-F5344CB8AC3E}">
        <p14:creationId xmlns:p14="http://schemas.microsoft.com/office/powerpoint/2010/main" val="24127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3" y="773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21300" y="482600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Who am I?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828600" y="1135200"/>
            <a:ext cx="7486800" cy="278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Served in the United States Air Force as a Radiology Tech and CT Tech </a:t>
            </a:r>
            <a:endParaRPr sz="21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years of experience </a:t>
            </a:r>
          </a:p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 Supervisor </a:t>
            </a:r>
          </a:p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Imaging Manager </a:t>
            </a:r>
          </a:p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Imaging Director </a:t>
            </a:r>
          </a:p>
          <a:p>
            <a:pPr marL="457200" lvl="0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 an Imaging Regional Director </a:t>
            </a:r>
            <a:endParaRPr sz="21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14894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The Lab Helps Solve Problems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C5E3-CAF8-4DF7-86DF-D10D58637CE1}"/>
              </a:ext>
            </a:extLst>
          </p:cNvPr>
          <p:cNvSpPr txBox="1"/>
          <p:nvPr/>
        </p:nvSpPr>
        <p:spPr>
          <a:xfrm>
            <a:off x="737667" y="1066891"/>
            <a:ext cx="81834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Radiologists/Cardiologist training 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 Super Users 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 Super Users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 process for utilizing the portal as an image storage solution for TAVR and Super D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up for PACS downtime 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Utilized as an image viewer for afterhours specialists </a:t>
            </a:r>
          </a:p>
        </p:txBody>
      </p:sp>
    </p:spTree>
    <p:extLst>
      <p:ext uri="{BB962C8B-B14F-4D97-AF65-F5344CB8AC3E}">
        <p14:creationId xmlns:p14="http://schemas.microsoft.com/office/powerpoint/2010/main" val="2665870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14894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Not Done Yet!!!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5B7A4-949D-49ED-8227-062AC8E49088}"/>
              </a:ext>
            </a:extLst>
          </p:cNvPr>
          <p:cNvSpPr txBox="1"/>
          <p:nvPr/>
        </p:nvSpPr>
        <p:spPr>
          <a:xfrm>
            <a:off x="737666" y="1339246"/>
            <a:ext cx="74996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expand the 3D Lab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Hours support (In Process)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to add free standing Imaging Centers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out of state SSM facilities </a:t>
            </a:r>
          </a:p>
        </p:txBody>
      </p:sp>
    </p:spTree>
    <p:extLst>
      <p:ext uri="{BB962C8B-B14F-4D97-AF65-F5344CB8AC3E}">
        <p14:creationId xmlns:p14="http://schemas.microsoft.com/office/powerpoint/2010/main" val="157260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14894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4BF6C-8425-4610-8E69-125325D6B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625" y="1337180"/>
            <a:ext cx="2810267" cy="3143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47358-CA3E-4616-A1A1-8C93377A2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793" y="1278153"/>
            <a:ext cx="2971800" cy="32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9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14894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50DF8-73E2-42CC-88A9-10064F8F87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8" y="1200150"/>
            <a:ext cx="3467100" cy="3209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99D5E5-D9CE-4760-AA26-0C16576CE8F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80954"/>
            <a:ext cx="1947862" cy="2319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BE34D1-E5FF-47CA-AC58-7C0C3DE11D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23" y="318198"/>
            <a:ext cx="2133600" cy="23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3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14894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96561-4759-44CE-A84E-B5F7337AC6D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8750"/>
            <a:ext cx="2819400" cy="2694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9DD9E-9BCD-4296-839F-FBD148D2222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75" y="1066891"/>
            <a:ext cx="1600200" cy="3448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F8AE8-3BC8-4BD3-AA04-ADD95F580DC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44198"/>
            <a:ext cx="1676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5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B7726-25DD-4898-8473-D1AAE9C69AE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2" y="1095225"/>
            <a:ext cx="2752725" cy="3486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D5E0B3-A8A0-467E-AD2B-DE9A98D1977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68" y="1213335"/>
            <a:ext cx="5267325" cy="32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3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AE08F-0CBF-4BB2-8FBD-B77F54CCD58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4" y="991450"/>
            <a:ext cx="2505075" cy="355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E74784-4DEE-44A8-9854-3B16148DDE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76" y="1254388"/>
            <a:ext cx="5071384" cy="29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21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F481F-ACFF-4092-B485-AD3B9E775CD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5" y="1081785"/>
            <a:ext cx="4972050" cy="1998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5CD5CE-0E21-4FC0-A62D-35E31AC1585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07" y="1252814"/>
            <a:ext cx="28765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8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CEB8B-0B6B-4212-8992-7B3F7FDC15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25" y="848654"/>
            <a:ext cx="6054699" cy="37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4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2" y="-39864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3" y="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6775" y="233131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Sample Images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86268-7324-4325-855B-E147917A17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933579"/>
            <a:ext cx="3112674" cy="3745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4DA07-E118-4E65-BCAB-D995BA260CF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02" y="1539448"/>
            <a:ext cx="4777548" cy="21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3" y="77300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21408" y="298183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Objectives 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5A1C7E4-E455-4E8C-BD18-8BB8B2DE61B2}"/>
              </a:ext>
            </a:extLst>
          </p:cNvPr>
          <p:cNvSpPr txBox="1">
            <a:spLocks/>
          </p:cNvSpPr>
          <p:nvPr/>
        </p:nvSpPr>
        <p:spPr>
          <a:xfrm>
            <a:off x="381000" y="1593000"/>
            <a:ext cx="7935000" cy="297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Financial challenges in CT departments across health care systems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Why Implement a 3D Advanced Visualization Lab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Challenges with Initial Justification of a 3D Advanced Visualization Lab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Benefits of Standardization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Growing a 3D Advanced Visualization Lab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Vision for the future at SSM Health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" y="104309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45899" y="143716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Contact information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63A3196-928B-4418-84AF-8C5BBA66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507" y="1212427"/>
            <a:ext cx="70246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2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250"/>
              </a:spcBef>
              <a:buClr>
                <a:srgbClr val="FF66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ts val="250"/>
              </a:spcBef>
              <a:buClr>
                <a:srgbClr val="00CC99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ts val="225"/>
              </a:spcBef>
              <a:buClr>
                <a:srgbClr val="FFCC00"/>
              </a:buClr>
              <a:buSzPct val="11200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Jessica Chambers, MHA, R.T.(R) (CT)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Director of Clinical Operations- Imaging Services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 Charles County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Jessica.chambers@ssmhealth.com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(636)695-2350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7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21300" y="161798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Who is SSM Health?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539C9-DBBA-47E0-BF1C-D734A784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952" y="777321"/>
            <a:ext cx="5139024" cy="43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3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24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21300" y="482600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SSM St. Louis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629EBB-0ACF-41E9-8AA9-14AFAFD53CC2}"/>
              </a:ext>
            </a:extLst>
          </p:cNvPr>
          <p:cNvSpPr txBox="1">
            <a:spLocks/>
          </p:cNvSpPr>
          <p:nvPr/>
        </p:nvSpPr>
        <p:spPr>
          <a:xfrm>
            <a:off x="828000" y="1282834"/>
            <a:ext cx="7488000" cy="3574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SSM Health St Louis infrastructure </a:t>
            </a:r>
          </a:p>
          <a:p>
            <a:pPr marL="342900" lvl="2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Adult Hospitals</a:t>
            </a:r>
          </a:p>
          <a:p>
            <a:pPr marL="342900" lvl="2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Academic Adult Hospital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Children's Hospital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Freestanding Outpatient Imaging Centers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Joint Venture Freestanding Imaging Center 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6ED8A9-FB1A-48F5-825B-6A2EAA492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013" y="3602220"/>
            <a:ext cx="3743847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1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21300" y="482600"/>
            <a:ext cx="670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 SSM St. Louis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629EBB-0ACF-41E9-8AA9-14AFAFD53CC2}"/>
              </a:ext>
            </a:extLst>
          </p:cNvPr>
          <p:cNvSpPr txBox="1">
            <a:spLocks/>
          </p:cNvSpPr>
          <p:nvPr/>
        </p:nvSpPr>
        <p:spPr>
          <a:xfrm>
            <a:off x="828000" y="1282834"/>
            <a:ext cx="7488000" cy="3574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Fleet of 22 Scanners</a:t>
            </a:r>
          </a:p>
          <a:p>
            <a:pPr lvl="8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757FB-8E9F-496A-888B-0494F823A247}"/>
              </a:ext>
            </a:extLst>
          </p:cNvPr>
          <p:cNvSpPr txBox="1"/>
          <p:nvPr/>
        </p:nvSpPr>
        <p:spPr>
          <a:xfrm>
            <a:off x="1621331" y="1751483"/>
            <a:ext cx="5714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  - 14</a:t>
            </a:r>
          </a:p>
          <a:p>
            <a:pPr lvl="2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 - 5</a:t>
            </a:r>
          </a:p>
          <a:p>
            <a:pPr lvl="2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Siemens - 3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697CD-68A4-4857-8BE0-726D9A7EA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078" y="1595225"/>
            <a:ext cx="4109136" cy="27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2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6353ED-B5FA-487C-B7EF-F4F7CE4E1B46}"/>
              </a:ext>
            </a:extLst>
          </p:cNvPr>
          <p:cNvSpPr txBox="1"/>
          <p:nvPr/>
        </p:nvSpPr>
        <p:spPr>
          <a:xfrm>
            <a:off x="743789" y="511339"/>
            <a:ext cx="7823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challenges in CT departments across health care systems </a:t>
            </a:r>
          </a:p>
        </p:txBody>
      </p:sp>
      <p:pic>
        <p:nvPicPr>
          <p:cNvPr id="12" name="Google Shape;74;p15">
            <a:extLst>
              <a:ext uri="{FF2B5EF4-FFF2-40B4-BE49-F238E27FC236}">
                <a16:creationId xmlns:a16="http://schemas.microsoft.com/office/drawing/2014/main" id="{44F24975-3550-4C1F-B16B-FFFBA3FF37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1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DA8F6-310E-4E08-927A-6F58FCDD9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976" y="1617833"/>
            <a:ext cx="5471534" cy="32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75"/>
            <a:ext cx="9207599" cy="52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6353ED-B5FA-487C-B7EF-F4F7CE4E1B46}"/>
              </a:ext>
            </a:extLst>
          </p:cNvPr>
          <p:cNvSpPr txBox="1"/>
          <p:nvPr/>
        </p:nvSpPr>
        <p:spPr>
          <a:xfrm>
            <a:off x="743789" y="511339"/>
            <a:ext cx="7823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challenges in CT departments across health care systems </a:t>
            </a:r>
          </a:p>
        </p:txBody>
      </p:sp>
      <p:pic>
        <p:nvPicPr>
          <p:cNvPr id="12" name="Google Shape;74;p15">
            <a:extLst>
              <a:ext uri="{FF2B5EF4-FFF2-40B4-BE49-F238E27FC236}">
                <a16:creationId xmlns:a16="http://schemas.microsoft.com/office/drawing/2014/main" id="{44F24975-3550-4C1F-B16B-FFFBA3FF37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1" y="124012"/>
            <a:ext cx="9101575" cy="4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1FD1D-BEEE-4AAE-96DD-810930620C90}"/>
              </a:ext>
            </a:extLst>
          </p:cNvPr>
          <p:cNvSpPr txBox="1"/>
          <p:nvPr/>
        </p:nvSpPr>
        <p:spPr>
          <a:xfrm>
            <a:off x="1152605" y="1975718"/>
            <a:ext cx="51559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Staff since Covid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very volume focus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Efficiency due to regulatory compliance </a:t>
            </a:r>
          </a:p>
          <a:p>
            <a:pPr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Unrealistic goals set </a:t>
            </a:r>
          </a:p>
        </p:txBody>
      </p:sp>
    </p:spTree>
    <p:extLst>
      <p:ext uri="{BB962C8B-B14F-4D97-AF65-F5344CB8AC3E}">
        <p14:creationId xmlns:p14="http://schemas.microsoft.com/office/powerpoint/2010/main" val="21175433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1685</Words>
  <Application>Microsoft Office PowerPoint</Application>
  <PresentationFormat>On-screen Show (16:9)</PresentationFormat>
  <Paragraphs>387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Roboto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Chambers, Jessica</cp:lastModifiedBy>
  <cp:revision>26</cp:revision>
  <dcterms:modified xsi:type="dcterms:W3CDTF">2023-02-11T00:38:08Z</dcterms:modified>
</cp:coreProperties>
</file>