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8"/>
  </p:notesMasterIdLst>
  <p:sldIdLst>
    <p:sldId id="285" r:id="rId2"/>
    <p:sldId id="286" r:id="rId3"/>
    <p:sldId id="287" r:id="rId4"/>
    <p:sldId id="256" r:id="rId5"/>
    <p:sldId id="260" r:id="rId6"/>
    <p:sldId id="267" r:id="rId7"/>
    <p:sldId id="280" r:id="rId8"/>
    <p:sldId id="264" r:id="rId9"/>
    <p:sldId id="281" r:id="rId10"/>
    <p:sldId id="268" r:id="rId11"/>
    <p:sldId id="275" r:id="rId12"/>
    <p:sldId id="276" r:id="rId13"/>
    <p:sldId id="277" r:id="rId14"/>
    <p:sldId id="265" r:id="rId15"/>
    <p:sldId id="288" r:id="rId16"/>
    <p:sldId id="293" r:id="rId17"/>
    <p:sldId id="266" r:id="rId18"/>
    <p:sldId id="273" r:id="rId19"/>
    <p:sldId id="290" r:id="rId20"/>
    <p:sldId id="292" r:id="rId21"/>
    <p:sldId id="294" r:id="rId22"/>
    <p:sldId id="270" r:id="rId23"/>
    <p:sldId id="278" r:id="rId24"/>
    <p:sldId id="295" r:id="rId25"/>
    <p:sldId id="258" r:id="rId26"/>
    <p:sldId id="261" r:id="rId2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A4F410AA-2775-4F70-B065-1E052B16A364}">
          <p14:sldIdLst>
            <p14:sldId id="285"/>
            <p14:sldId id="286"/>
            <p14:sldId id="287"/>
            <p14:sldId id="256"/>
            <p14:sldId id="260"/>
          </p14:sldIdLst>
        </p14:section>
        <p14:section name="Background on UTMB" id="{B24DAAE5-4D51-4B33-B29F-BAE91CDB8D0A}">
          <p14:sldIdLst>
            <p14:sldId id="267"/>
            <p14:sldId id="280"/>
          </p14:sldIdLst>
        </p14:section>
        <p14:section name="Crucial Conversations with Stakeholders" id="{EBD6E79E-9569-4B84-8E32-1F84932A47E1}">
          <p14:sldIdLst>
            <p14:sldId id="264"/>
            <p14:sldId id="281"/>
            <p14:sldId id="268"/>
            <p14:sldId id="275"/>
          </p14:sldIdLst>
        </p14:section>
        <p14:section name="Operations during Downtime" id="{ED46265F-DC20-489A-863B-7EF7AD8D9F9D}">
          <p14:sldIdLst>
            <p14:sldId id="276"/>
            <p14:sldId id="277"/>
          </p14:sldIdLst>
        </p14:section>
        <p14:section name="Workflow" id="{67F07FB1-50DB-4781-BDEE-CEE05D2B4E19}">
          <p14:sldIdLst>
            <p14:sldId id="265"/>
            <p14:sldId id="288"/>
            <p14:sldId id="293"/>
            <p14:sldId id="266"/>
            <p14:sldId id="273"/>
            <p14:sldId id="290"/>
            <p14:sldId id="292"/>
            <p14:sldId id="294"/>
            <p14:sldId id="270"/>
            <p14:sldId id="278"/>
            <p14:sldId id="295"/>
            <p14:sldId id="258"/>
            <p14:sldId id="261"/>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7C80D4-1D32-494E-92D9-9891089BA4EE}" v="82" dt="2023-02-16T17:01:40.1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203" d="100"/>
          <a:sy n="203" d="100"/>
        </p:scale>
        <p:origin x="2280" y="168"/>
      </p:cViewPr>
      <p:guideLst>
        <p:guide orient="horz" pos="1620"/>
        <p:guide pos="2880"/>
      </p:guideLst>
    </p:cSldViewPr>
  </p:slideViewPr>
  <p:notesTextViewPr>
    <p:cViewPr>
      <p:scale>
        <a:sx n="1" d="1"/>
        <a:sy n="1" d="1"/>
      </p:scale>
      <p:origin x="0" y="0"/>
    </p:cViewPr>
  </p:notesTextViewPr>
  <p:notesViewPr>
    <p:cSldViewPr snapToGrid="0">
      <p:cViewPr varScale="1">
        <p:scale>
          <a:sx n="76" d="100"/>
          <a:sy n="76" d="100"/>
        </p:scale>
        <p:origin x="2918" y="29"/>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swivelsecure.com/products/authcontrol-sentry/risk-based-authentication-rba/"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swivelsecure.com/products/authcontrol-sentry/single-sign-on/"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7595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3317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5053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9698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8447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2094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2354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indent="-228600">
              <a:lnSpc>
                <a:spcPct val="115000"/>
              </a:lnSpc>
              <a:buFont typeface="+mj-lt"/>
              <a:buAutoNum type="arabicPeriod"/>
              <a:tabLst>
                <a:tab pos="685800" algn="l"/>
              </a:tabLst>
            </a:pPr>
            <a:r>
              <a:rPr lang="en-US" dirty="0">
                <a:effectLst/>
                <a:latin typeface="Arial" panose="020B0604020202020204" pitchFamily="34" charset="0"/>
                <a:ea typeface="Calibri" panose="020F0502020204030204" pitchFamily="34" charset="0"/>
                <a:cs typeface="Times New Roman" panose="02020603050405020304" pitchFamily="18" charset="0"/>
              </a:rPr>
              <a:t>Technologist completion of X-ray consult form</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685800" lvl="1" indent="-228600">
              <a:lnSpc>
                <a:spcPct val="115000"/>
              </a:lnSpc>
              <a:buFont typeface="+mj-lt"/>
              <a:buAutoNum type="arabicPeriod"/>
            </a:pPr>
            <a:r>
              <a:rPr lang="en-US" dirty="0">
                <a:effectLst/>
                <a:latin typeface="Arial" panose="020B0604020202020204" pitchFamily="34" charset="0"/>
                <a:ea typeface="Calibri" panose="020F0502020204030204" pitchFamily="34" charset="0"/>
                <a:cs typeface="Times New Roman" panose="02020603050405020304" pitchFamily="18" charset="0"/>
              </a:rPr>
              <a:t>The technologist should utilize </a:t>
            </a:r>
            <a:r>
              <a:rPr lang="en-US" b="1" dirty="0">
                <a:effectLst/>
                <a:latin typeface="Arial" panose="020B0604020202020204" pitchFamily="34" charset="0"/>
                <a:ea typeface="Calibri" panose="020F0502020204030204" pitchFamily="34" charset="0"/>
                <a:cs typeface="Times New Roman" panose="02020603050405020304" pitchFamily="18" charset="0"/>
              </a:rPr>
              <a:t>IMAGING DEPARTMENT CYBER-ATTACK CODE GUIDE</a:t>
            </a:r>
            <a:r>
              <a:rPr lang="en-US" dirty="0">
                <a:effectLst/>
                <a:latin typeface="Arial" panose="020B0604020202020204" pitchFamily="34" charset="0"/>
                <a:ea typeface="Calibri" panose="020F0502020204030204" pitchFamily="34" charset="0"/>
                <a:cs typeface="Times New Roman" panose="02020603050405020304" pitchFamily="18" charset="0"/>
              </a:rPr>
              <a:t> to complete the “examination(s) performed” section of the downtime form.  This should include the CPT codes for the exam performed by the technologist.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685800" lvl="1" indent="-228600">
              <a:lnSpc>
                <a:spcPct val="115000"/>
              </a:lnSpc>
              <a:spcAft>
                <a:spcPts val="1000"/>
              </a:spcAft>
              <a:buFont typeface="+mj-lt"/>
              <a:buAutoNum type="arabicPeriod"/>
            </a:pPr>
            <a:r>
              <a:rPr lang="en-US" dirty="0">
                <a:effectLst/>
                <a:latin typeface="Arial" panose="020B0604020202020204" pitchFamily="34" charset="0"/>
                <a:ea typeface="Calibri" panose="020F0502020204030204" pitchFamily="34" charset="0"/>
                <a:cs typeface="Times New Roman" panose="02020603050405020304" pitchFamily="18" charset="0"/>
              </a:rPr>
              <a:t>The technologist should utilize the “comments” section to write any pertinent notes to the radiologist.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642716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5332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indent="-228600">
              <a:lnSpc>
                <a:spcPct val="115000"/>
              </a:lnSpc>
              <a:buFont typeface="+mj-lt"/>
              <a:buAutoNum type="arabicPeriod"/>
              <a:tabLst>
                <a:tab pos="685800" algn="l"/>
              </a:tabLst>
            </a:pPr>
            <a:r>
              <a:rPr lang="en-US" dirty="0">
                <a:effectLst/>
                <a:latin typeface="Arial" panose="020B0604020202020204" pitchFamily="34" charset="0"/>
                <a:ea typeface="Calibri" panose="020F0502020204030204" pitchFamily="34" charset="0"/>
                <a:cs typeface="Times New Roman" panose="02020603050405020304" pitchFamily="18" charset="0"/>
              </a:rPr>
              <a:t>Technologist completion of X-ray consult form</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685800" lvl="1" indent="-228600">
              <a:lnSpc>
                <a:spcPct val="115000"/>
              </a:lnSpc>
              <a:buFont typeface="+mj-lt"/>
              <a:buAutoNum type="arabicPeriod"/>
            </a:pPr>
            <a:r>
              <a:rPr lang="en-US" dirty="0">
                <a:effectLst/>
                <a:latin typeface="Arial" panose="020B0604020202020204" pitchFamily="34" charset="0"/>
                <a:ea typeface="Calibri" panose="020F0502020204030204" pitchFamily="34" charset="0"/>
                <a:cs typeface="Times New Roman" panose="02020603050405020304" pitchFamily="18" charset="0"/>
              </a:rPr>
              <a:t>The technologist should utilize </a:t>
            </a:r>
            <a:r>
              <a:rPr lang="en-US" b="1" dirty="0">
                <a:effectLst/>
                <a:latin typeface="Arial" panose="020B0604020202020204" pitchFamily="34" charset="0"/>
                <a:ea typeface="Calibri" panose="020F0502020204030204" pitchFamily="34" charset="0"/>
                <a:cs typeface="Times New Roman" panose="02020603050405020304" pitchFamily="18" charset="0"/>
              </a:rPr>
              <a:t>IMAGING DEPARTMENT CYBER-ATTACK CODE GUIDE</a:t>
            </a:r>
            <a:r>
              <a:rPr lang="en-US" dirty="0">
                <a:effectLst/>
                <a:latin typeface="Arial" panose="020B0604020202020204" pitchFamily="34" charset="0"/>
                <a:ea typeface="Calibri" panose="020F0502020204030204" pitchFamily="34" charset="0"/>
                <a:cs typeface="Times New Roman" panose="02020603050405020304" pitchFamily="18" charset="0"/>
              </a:rPr>
              <a:t> to complete the “examination(s) performed” section of the downtime form.  This should include the CPT codes for the exam performed by the technologist.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685800" lvl="1" indent="-228600">
              <a:lnSpc>
                <a:spcPct val="115000"/>
              </a:lnSpc>
              <a:spcAft>
                <a:spcPts val="1000"/>
              </a:spcAft>
              <a:buFont typeface="+mj-lt"/>
              <a:buAutoNum type="arabicPeriod"/>
            </a:pPr>
            <a:r>
              <a:rPr lang="en-US" dirty="0">
                <a:effectLst/>
                <a:latin typeface="Arial" panose="020B0604020202020204" pitchFamily="34" charset="0"/>
                <a:ea typeface="Calibri" panose="020F0502020204030204" pitchFamily="34" charset="0"/>
                <a:cs typeface="Times New Roman" panose="02020603050405020304" pitchFamily="18" charset="0"/>
              </a:rPr>
              <a:t>The technologist should utilize the “comments” section to write any pertinent notes to the radiologist.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998759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indent="-228600">
              <a:lnSpc>
                <a:spcPct val="115000"/>
              </a:lnSpc>
              <a:buFont typeface="+mj-lt"/>
              <a:buAutoNum type="arabicPeriod"/>
              <a:tabLst>
                <a:tab pos="685800" algn="l"/>
              </a:tabLst>
            </a:pPr>
            <a:r>
              <a:rPr lang="en-US" dirty="0">
                <a:effectLst/>
                <a:latin typeface="Arial" panose="020B0604020202020204" pitchFamily="34" charset="0"/>
                <a:ea typeface="Calibri" panose="020F0502020204030204" pitchFamily="34" charset="0"/>
                <a:cs typeface="Times New Roman" panose="02020603050405020304" pitchFamily="18" charset="0"/>
              </a:rPr>
              <a:t>Technologist completion of X-ray consult form</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685800" lvl="1" indent="-228600">
              <a:lnSpc>
                <a:spcPct val="115000"/>
              </a:lnSpc>
              <a:buFont typeface="+mj-lt"/>
              <a:buAutoNum type="arabicPeriod"/>
            </a:pPr>
            <a:r>
              <a:rPr lang="en-US" dirty="0">
                <a:effectLst/>
                <a:latin typeface="Arial" panose="020B0604020202020204" pitchFamily="34" charset="0"/>
                <a:ea typeface="Calibri" panose="020F0502020204030204" pitchFamily="34" charset="0"/>
                <a:cs typeface="Times New Roman" panose="02020603050405020304" pitchFamily="18" charset="0"/>
              </a:rPr>
              <a:t>The technologist should utilize </a:t>
            </a:r>
            <a:r>
              <a:rPr lang="en-US" b="1" dirty="0">
                <a:effectLst/>
                <a:latin typeface="Arial" panose="020B0604020202020204" pitchFamily="34" charset="0"/>
                <a:ea typeface="Calibri" panose="020F0502020204030204" pitchFamily="34" charset="0"/>
                <a:cs typeface="Times New Roman" panose="02020603050405020304" pitchFamily="18" charset="0"/>
              </a:rPr>
              <a:t>IMAGING DEPARTMENT CYBER-ATTACK CODE GUIDE</a:t>
            </a:r>
            <a:r>
              <a:rPr lang="en-US" dirty="0">
                <a:effectLst/>
                <a:latin typeface="Arial" panose="020B0604020202020204" pitchFamily="34" charset="0"/>
                <a:ea typeface="Calibri" panose="020F0502020204030204" pitchFamily="34" charset="0"/>
                <a:cs typeface="Times New Roman" panose="02020603050405020304" pitchFamily="18" charset="0"/>
              </a:rPr>
              <a:t> to complete the “examination(s) performed” section of the downtime form.  This should include the CPT codes for the exam performed by the technologist.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685800" lvl="1" indent="-228600">
              <a:lnSpc>
                <a:spcPct val="115000"/>
              </a:lnSpc>
              <a:spcAft>
                <a:spcPts val="1000"/>
              </a:spcAft>
              <a:buFont typeface="+mj-lt"/>
              <a:buAutoNum type="arabicPeriod"/>
            </a:pPr>
            <a:r>
              <a:rPr lang="en-US" dirty="0">
                <a:effectLst/>
                <a:latin typeface="Arial" panose="020B0604020202020204" pitchFamily="34" charset="0"/>
                <a:ea typeface="Calibri" panose="020F0502020204030204" pitchFamily="34" charset="0"/>
                <a:cs typeface="Times New Roman" panose="02020603050405020304" pitchFamily="18" charset="0"/>
              </a:rPr>
              <a:t>The technologist should utilize the “comments” section to write any pertinent notes to the radiologist.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403319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US" b="1" i="0" dirty="0">
                <a:solidFill>
                  <a:srgbClr val="000000"/>
                </a:solidFill>
                <a:effectLst/>
                <a:latin typeface="Montserrat" panose="00000500000000000000" pitchFamily="2" charset="0"/>
              </a:rPr>
              <a:t>2. Medical devices are an easy entry point for attackers</a:t>
            </a:r>
          </a:p>
          <a:p>
            <a:pPr algn="l"/>
            <a:r>
              <a:rPr lang="en-US" b="0" i="0" dirty="0">
                <a:solidFill>
                  <a:srgbClr val="363F44"/>
                </a:solidFill>
                <a:effectLst/>
                <a:latin typeface="Montserrat" panose="00000500000000000000" pitchFamily="2" charset="0"/>
              </a:rPr>
              <a:t>There aren’t many downsides to innovations in healthcare technology these days. Medical devices like x-rays, insulin pumps and defibrillators play a critical role in modern healthcare.  But for those in charge of online security and patient data protection, these new devices open up more entry points for attacks.  Medical devices fulfill specific purposes – like monitoring heart rates or dispensing drugs. Security is not a primary concern in design. Although the devices themselves may not store patient data, attackers can leverage devices to launch an attack on a server that does hold valuable information. In a worst-case scenario, hackers can completely take over a medical device, preventing healthcare organizations from providing necessary life-saving treatment to patients.</a:t>
            </a:r>
          </a:p>
          <a:p>
            <a:pPr algn="l"/>
            <a:r>
              <a:rPr lang="en-US" b="0" i="0" dirty="0">
                <a:solidFill>
                  <a:srgbClr val="363F44"/>
                </a:solidFill>
                <a:effectLst/>
                <a:latin typeface="Montserrat" panose="00000500000000000000" pitchFamily="2" charset="0"/>
              </a:rPr>
              <a:t>Hackers know that medical devices don’t contain any patient data themselves. However, they see them as an easy target, lacking the security found on other network devices like laptops and computers. Threats against medical devices can cause problems for healthcare organizations – giving hackers access to other network devices or letting them install costly ransomware. Secure network devices help limit the damage caused by an attack on medical devices.</a:t>
            </a:r>
          </a:p>
          <a:p>
            <a:pPr algn="l"/>
            <a:r>
              <a:rPr lang="en-US" b="1" i="0" dirty="0">
                <a:solidFill>
                  <a:srgbClr val="000000"/>
                </a:solidFill>
                <a:effectLst/>
                <a:latin typeface="Montserrat" panose="00000500000000000000" pitchFamily="2" charset="0"/>
              </a:rPr>
              <a:t>3. Staff need to access data remotely, opening up more opportunities for attack</a:t>
            </a:r>
          </a:p>
          <a:p>
            <a:pPr algn="l"/>
            <a:r>
              <a:rPr lang="en-US" b="0" i="0" dirty="0">
                <a:solidFill>
                  <a:srgbClr val="363F44"/>
                </a:solidFill>
                <a:effectLst/>
                <a:latin typeface="Montserrat" panose="00000500000000000000" pitchFamily="2" charset="0"/>
              </a:rPr>
              <a:t>Collaborative working is vital in the healthcare industry, with units working together to provide the best solution for every patient. Those who need to access information aren’t always sitting at their desk – they are often working remotely from different devices.</a:t>
            </a:r>
          </a:p>
          <a:p>
            <a:pPr algn="l"/>
            <a:r>
              <a:rPr lang="en-US" b="0" i="0" dirty="0">
                <a:solidFill>
                  <a:srgbClr val="363F44"/>
                </a:solidFill>
                <a:effectLst/>
                <a:latin typeface="Montserrat" panose="00000500000000000000" pitchFamily="2" charset="0"/>
              </a:rPr>
              <a:t>Connecting to a network remotely from new devices is risky, as not all devices will be secure.  Additionally, healthcare staff are often unfamiliar with even the most basic cybersecurity best practices. Compromised devices must never gain access to the network, as just one hacked device can leave a whole organization wide open. One option for organizations with staff working across devices is </a:t>
            </a:r>
            <a:r>
              <a:rPr lang="en-US" b="0" i="0" u="sng" dirty="0">
                <a:solidFill>
                  <a:srgbClr val="009BDF"/>
                </a:solidFill>
                <a:effectLst/>
                <a:latin typeface="Montserrat" panose="00000500000000000000" pitchFamily="2" charset="0"/>
                <a:hlinkClick r:id="rId3"/>
              </a:rPr>
              <a:t>risk-based authentication (RBA)</a:t>
            </a:r>
            <a:r>
              <a:rPr lang="en-US" b="0" i="0" dirty="0">
                <a:solidFill>
                  <a:srgbClr val="363F44"/>
                </a:solidFill>
                <a:effectLst/>
                <a:latin typeface="Montserrat" panose="00000500000000000000" pitchFamily="2" charset="0"/>
              </a:rPr>
              <a:t>. This solution makes risk analysis simpler by letting IT staff set up policies that determine the risk of a given device based on factors like the user, their location and more. Any unusual activity is then flagged to ensure that unsafe devices cannot access sensitive patient data.</a:t>
            </a:r>
          </a:p>
          <a:p>
            <a:pPr algn="l"/>
            <a:r>
              <a:rPr lang="en-US" b="1" i="0" dirty="0">
                <a:solidFill>
                  <a:srgbClr val="000000"/>
                </a:solidFill>
                <a:effectLst/>
                <a:latin typeface="Montserrat" panose="00000500000000000000" pitchFamily="2" charset="0"/>
              </a:rPr>
              <a:t>4. Workers don’t want to disrupt convenient working practices with the introduction of new technology</a:t>
            </a:r>
          </a:p>
          <a:p>
            <a:pPr algn="l"/>
            <a:r>
              <a:rPr lang="en-US" b="0" i="0" dirty="0">
                <a:solidFill>
                  <a:srgbClr val="363F44"/>
                </a:solidFill>
                <a:effectLst/>
                <a:latin typeface="Montserrat" panose="00000500000000000000" pitchFamily="2" charset="0"/>
              </a:rPr>
              <a:t>Healthcare staff are some of the busiest and most in-demand in the country. Staff work long hours and to tight deadlines – which means they don’t have the time or resources to add online security processes to their workload.  Medical professionals need slick working practices with minimal distractions.</a:t>
            </a:r>
          </a:p>
          <a:p>
            <a:pPr algn="l"/>
            <a:r>
              <a:rPr lang="en-US" b="0" i="0" dirty="0">
                <a:solidFill>
                  <a:srgbClr val="363F44"/>
                </a:solidFill>
                <a:effectLst/>
                <a:latin typeface="Montserrat" panose="00000500000000000000" pitchFamily="2" charset="0"/>
              </a:rPr>
              <a:t>Healthcare organizations need to assess the impact of any cybersecurity measures they want to implement. IT staff should try to align security measures with existing software. Many authentication solutions work seamlessly with software like Office 365, meaning medical staff can perform their daily tasks without distraction.</a:t>
            </a:r>
          </a:p>
          <a:p>
            <a:pPr algn="l"/>
            <a:r>
              <a:rPr lang="en-US" b="0" i="0" dirty="0">
                <a:solidFill>
                  <a:srgbClr val="363F44"/>
                </a:solidFill>
                <a:effectLst/>
                <a:latin typeface="Montserrat" panose="00000500000000000000" pitchFamily="2" charset="0"/>
              </a:rPr>
              <a:t>Using </a:t>
            </a:r>
            <a:r>
              <a:rPr lang="en-US" b="0" i="0" u="sng" dirty="0">
                <a:solidFill>
                  <a:srgbClr val="009BDF"/>
                </a:solidFill>
                <a:effectLst/>
                <a:latin typeface="Montserrat" panose="00000500000000000000" pitchFamily="2" charset="0"/>
                <a:hlinkClick r:id="rId4"/>
              </a:rPr>
              <a:t>Single Sign-On (SSO) solutions</a:t>
            </a:r>
            <a:r>
              <a:rPr lang="en-US" b="0" i="0" dirty="0">
                <a:solidFill>
                  <a:srgbClr val="363F44"/>
                </a:solidFill>
                <a:effectLst/>
                <a:latin typeface="Montserrat" panose="00000500000000000000" pitchFamily="2" charset="0"/>
              </a:rPr>
              <a:t> means authorized users can access multiple applications using just one set of login information – keeping their working routines quick and straightforward without compromising security. Frictionless solutions like SSO and RBA offer adequate protection against online threats without disrupting how people work.</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447256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185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85325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6535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6140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21711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9eaf31334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9eaf31334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a667e1153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a667e1153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0981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US" b="1" i="0" dirty="0">
                <a:solidFill>
                  <a:srgbClr val="000000"/>
                </a:solidFill>
                <a:effectLst/>
                <a:latin typeface="Montserrat" panose="00000500000000000000" pitchFamily="2" charset="0"/>
              </a:rPr>
              <a:t>5. Healthcare staff aren’t educated on online risks</a:t>
            </a:r>
          </a:p>
          <a:p>
            <a:pPr algn="l"/>
            <a:r>
              <a:rPr lang="en-US" b="0" i="0" dirty="0">
                <a:solidFill>
                  <a:srgbClr val="363F44"/>
                </a:solidFill>
                <a:effectLst/>
                <a:latin typeface="Montserrat" panose="00000500000000000000" pitchFamily="2" charset="0"/>
              </a:rPr>
              <a:t>Medical professionals do not have the necessary expertise to recognize and mitigate online threats. Budget, resources, and time constraints mean it’s simply impossible for all healthcare staff to be fluent in cybersecurity best practices.</a:t>
            </a:r>
          </a:p>
          <a:p>
            <a:pPr algn="l"/>
            <a:r>
              <a:rPr lang="en-US" b="0" i="0" dirty="0">
                <a:solidFill>
                  <a:srgbClr val="363F44"/>
                </a:solidFill>
                <a:effectLst/>
                <a:latin typeface="Montserrat" panose="00000500000000000000" pitchFamily="2" charset="0"/>
              </a:rPr>
              <a:t>Cybersecurity solutions are complex, but their interface needs to be simple. Medical staff requires a secure network that is quick and easy to access. And they need the peace of mind of knowing that patient data are protected. Solutions like MFA and SSO are becoming more popular as they use a secure one-time code – adding extra layers of security that don’t require the user to know anything more than their login credentials.</a:t>
            </a:r>
          </a:p>
          <a:p>
            <a:pPr algn="l"/>
            <a:r>
              <a:rPr lang="en-US" b="1" i="0" dirty="0">
                <a:solidFill>
                  <a:srgbClr val="000000"/>
                </a:solidFill>
                <a:effectLst/>
                <a:latin typeface="Montserrat" panose="00000500000000000000" pitchFamily="2" charset="0"/>
              </a:rPr>
              <a:t>6. The number of devices used in hospitals makes it hard to stay on top of security</a:t>
            </a:r>
          </a:p>
          <a:p>
            <a:pPr algn="l"/>
            <a:r>
              <a:rPr lang="en-US" b="0" i="0" dirty="0">
                <a:solidFill>
                  <a:srgbClr val="363F44"/>
                </a:solidFill>
                <a:effectLst/>
                <a:latin typeface="Montserrat" panose="00000500000000000000" pitchFamily="2" charset="0"/>
              </a:rPr>
              <a:t>Modern healthcare organizations are responsible for massive amounts of patient data, plus an extensive network of connected medical devices. Larger organizations can deal with thousands of medical devices connected to their network, each acting as a potential threat for attackers.</a:t>
            </a:r>
          </a:p>
          <a:p>
            <a:pPr algn="l"/>
            <a:r>
              <a:rPr lang="en-US" b="0" i="0" dirty="0">
                <a:solidFill>
                  <a:srgbClr val="363F44"/>
                </a:solidFill>
                <a:effectLst/>
                <a:latin typeface="Montserrat" panose="00000500000000000000" pitchFamily="2" charset="0"/>
              </a:rPr>
              <a:t>Healthcare staff are often too busy to stay educated on the latest threats to devices, leaving IT specialists with the task of protecting an entire hardware network against attacks. If just one device becomes compromised, it opens the whole network up to data breaches and medical device hacks.</a:t>
            </a:r>
          </a:p>
          <a:p>
            <a:pPr algn="l"/>
            <a:r>
              <a:rPr lang="en-US" b="0" i="0" dirty="0">
                <a:solidFill>
                  <a:srgbClr val="363F44"/>
                </a:solidFill>
                <a:effectLst/>
                <a:latin typeface="Montserrat" panose="00000500000000000000" pitchFamily="2" charset="0"/>
              </a:rPr>
              <a:t>There is a need for healthcare professionals to be able to manage their own devices to an extent – freeing up IT specialists to deal with broader IT and security issues within the network. Some MFA solutions offer a self-service portal, which allows users to reset security PINs and more by themselves, helping to lighten the workload on the support desk.</a:t>
            </a:r>
          </a:p>
          <a:p>
            <a:pPr algn="l"/>
            <a:r>
              <a:rPr lang="en-US" b="1" i="0" dirty="0">
                <a:solidFill>
                  <a:srgbClr val="000000"/>
                </a:solidFill>
                <a:effectLst/>
                <a:latin typeface="Montserrat" panose="00000500000000000000" pitchFamily="2" charset="0"/>
              </a:rPr>
              <a:t>7. Healthcare information needs to be open and shareable</a:t>
            </a:r>
          </a:p>
          <a:p>
            <a:pPr algn="l"/>
            <a:r>
              <a:rPr lang="en-US" b="0" i="0" dirty="0">
                <a:solidFill>
                  <a:srgbClr val="363F44"/>
                </a:solidFill>
                <a:effectLst/>
                <a:latin typeface="Montserrat" panose="00000500000000000000" pitchFamily="2" charset="0"/>
              </a:rPr>
              <a:t>Confidential patient data needs to be accessible to staff, on-site and remotely, and on multiple devices. The typically urgent nature of the medical industry means a team needs to be able to share information immediately. There’s no time to pause and consider the security implications of their devices.</a:t>
            </a:r>
          </a:p>
          <a:p>
            <a:pPr algn="l"/>
            <a:r>
              <a:rPr lang="en-US" b="0" i="0" dirty="0">
                <a:solidFill>
                  <a:srgbClr val="363F44"/>
                </a:solidFill>
                <a:effectLst/>
                <a:latin typeface="Montserrat" panose="00000500000000000000" pitchFamily="2" charset="0"/>
              </a:rPr>
              <a:t>The worry for IT staff is that the devices used to share information are not always protected.  They can’t always be there to assess the credentials of every device, especially in a time-critical environment. Users accessing data remotely will only need privileges for their tasks to perform. So, if they’re checking their emails, they won’t need to have full admin account privileges—precautions like this limit the chance of admin accounts becoming compromised.</a:t>
            </a:r>
          </a:p>
          <a:p>
            <a:pPr algn="l"/>
            <a:r>
              <a:rPr lang="en-US" b="0" i="0" dirty="0">
                <a:solidFill>
                  <a:srgbClr val="363F44"/>
                </a:solidFill>
                <a:effectLst/>
                <a:latin typeface="Montserrat" panose="00000500000000000000" pitchFamily="2" charset="0"/>
              </a:rPr>
              <a:t>Any solution that can save time and money by automatically regulating user permissions without putting patient data at risk is a must-have for healthcare companies. MFA solutions prevent attacks from compromised credentials or unauthorized users to ensure only the right people can access sensitive data.</a:t>
            </a:r>
          </a:p>
          <a:p>
            <a:br>
              <a:rPr lang="en-US" dirty="0"/>
            </a:br>
            <a:endParaRPr dirty="0"/>
          </a:p>
        </p:txBody>
      </p:sp>
    </p:spTree>
    <p:extLst>
      <p:ext uri="{BB962C8B-B14F-4D97-AF65-F5344CB8AC3E}">
        <p14:creationId xmlns:p14="http://schemas.microsoft.com/office/powerpoint/2010/main" val="817174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a667e1153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a667e1153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0320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27983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709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1193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6656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3.png"/><Relationship Id="rId10"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22.jpeg"/><Relationship Id="rId4" Type="http://schemas.openxmlformats.org/officeDocument/2006/relationships/image" Target="../media/image2.png"/><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26.png"/><Relationship Id="rId5" Type="http://schemas.openxmlformats.org/officeDocument/2006/relationships/image" Target="../media/image3.png"/><Relationship Id="rId15" Type="http://schemas.openxmlformats.org/officeDocument/2006/relationships/image" Target="../media/image30.jpeg"/><Relationship Id="rId10" Type="http://schemas.openxmlformats.org/officeDocument/2006/relationships/image" Target="../media/image25.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26.png"/><Relationship Id="rId5" Type="http://schemas.openxmlformats.org/officeDocument/2006/relationships/image" Target="../media/image3.png"/><Relationship Id="rId10" Type="http://schemas.openxmlformats.org/officeDocument/2006/relationships/image" Target="../media/image28.png"/><Relationship Id="rId4" Type="http://schemas.openxmlformats.org/officeDocument/2006/relationships/image" Target="../media/image2.png"/><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28375"/>
            <a:ext cx="9207599" cy="5223226"/>
          </a:xfrm>
          <a:prstGeom prst="rect">
            <a:avLst/>
          </a:prstGeom>
          <a:noFill/>
          <a:ln>
            <a:noFill/>
          </a:ln>
        </p:spPr>
      </p:pic>
      <p:pic>
        <p:nvPicPr>
          <p:cNvPr id="55" name="Google Shape;55;p13"/>
          <p:cNvPicPr preferRelativeResize="0"/>
          <p:nvPr/>
        </p:nvPicPr>
        <p:blipFill>
          <a:blip r:embed="rId4">
            <a:alphaModFix/>
          </a:blip>
          <a:stretch>
            <a:fillRect/>
          </a:stretch>
        </p:blipFill>
        <p:spPr>
          <a:xfrm>
            <a:off x="-27488" y="38821"/>
            <a:ext cx="9101575" cy="4895475"/>
          </a:xfrm>
          <a:prstGeom prst="rect">
            <a:avLst/>
          </a:prstGeom>
          <a:noFill/>
          <a:ln>
            <a:noFill/>
          </a:ln>
        </p:spPr>
      </p:pic>
      <p:pic>
        <p:nvPicPr>
          <p:cNvPr id="56" name="Google Shape;56;p13"/>
          <p:cNvPicPr preferRelativeResize="0"/>
          <p:nvPr/>
        </p:nvPicPr>
        <p:blipFill>
          <a:blip r:embed="rId5">
            <a:alphaModFix/>
          </a:blip>
          <a:stretch>
            <a:fillRect/>
          </a:stretch>
        </p:blipFill>
        <p:spPr>
          <a:xfrm>
            <a:off x="3292125" y="273199"/>
            <a:ext cx="2462351" cy="1092900"/>
          </a:xfrm>
          <a:prstGeom prst="rect">
            <a:avLst/>
          </a:prstGeom>
          <a:noFill/>
          <a:ln>
            <a:noFill/>
          </a:ln>
        </p:spPr>
      </p:pic>
      <p:pic>
        <p:nvPicPr>
          <p:cNvPr id="57" name="Google Shape;57;p13"/>
          <p:cNvPicPr preferRelativeResize="0"/>
          <p:nvPr/>
        </p:nvPicPr>
        <p:blipFill>
          <a:blip r:embed="rId6">
            <a:alphaModFix/>
          </a:blip>
          <a:stretch>
            <a:fillRect/>
          </a:stretch>
        </p:blipFill>
        <p:spPr>
          <a:xfrm>
            <a:off x="200182" y="11488"/>
            <a:ext cx="2924175" cy="5143500"/>
          </a:xfrm>
          <a:prstGeom prst="rect">
            <a:avLst/>
          </a:prstGeom>
          <a:noFill/>
          <a:ln>
            <a:noFill/>
          </a:ln>
        </p:spPr>
      </p:pic>
      <p:pic>
        <p:nvPicPr>
          <p:cNvPr id="58" name="Google Shape;58;p13"/>
          <p:cNvPicPr preferRelativeResize="0"/>
          <p:nvPr/>
        </p:nvPicPr>
        <p:blipFill>
          <a:blip r:embed="rId7">
            <a:alphaModFix/>
          </a:blip>
          <a:stretch>
            <a:fillRect/>
          </a:stretch>
        </p:blipFill>
        <p:spPr>
          <a:xfrm>
            <a:off x="379475" y="273200"/>
            <a:ext cx="647700" cy="457200"/>
          </a:xfrm>
          <a:prstGeom prst="rect">
            <a:avLst/>
          </a:prstGeom>
          <a:noFill/>
          <a:ln>
            <a:noFill/>
          </a:ln>
        </p:spPr>
      </p:pic>
      <p:pic>
        <p:nvPicPr>
          <p:cNvPr id="59" name="Google Shape;59;p13"/>
          <p:cNvPicPr preferRelativeResize="0"/>
          <p:nvPr/>
        </p:nvPicPr>
        <p:blipFill>
          <a:blip r:embed="rId8">
            <a:alphaModFix/>
          </a:blip>
          <a:stretch>
            <a:fillRect/>
          </a:stretch>
        </p:blipFill>
        <p:spPr>
          <a:xfrm rot="4325370">
            <a:off x="8248025" y="256850"/>
            <a:ext cx="571500" cy="647700"/>
          </a:xfrm>
          <a:prstGeom prst="rect">
            <a:avLst/>
          </a:prstGeom>
          <a:noFill/>
          <a:ln>
            <a:noFill/>
          </a:ln>
        </p:spPr>
      </p:pic>
      <p:pic>
        <p:nvPicPr>
          <p:cNvPr id="60" name="Google Shape;60;p13"/>
          <p:cNvPicPr preferRelativeResize="0"/>
          <p:nvPr/>
        </p:nvPicPr>
        <p:blipFill>
          <a:blip r:embed="rId9">
            <a:alphaModFix/>
          </a:blip>
          <a:stretch>
            <a:fillRect/>
          </a:stretch>
        </p:blipFill>
        <p:spPr>
          <a:xfrm>
            <a:off x="7214775" y="323525"/>
            <a:ext cx="876300" cy="514350"/>
          </a:xfrm>
          <a:prstGeom prst="rect">
            <a:avLst/>
          </a:prstGeom>
          <a:noFill/>
          <a:ln>
            <a:noFill/>
          </a:ln>
        </p:spPr>
      </p:pic>
      <p:pic>
        <p:nvPicPr>
          <p:cNvPr id="61" name="Google Shape;61;p13"/>
          <p:cNvPicPr preferRelativeResize="0"/>
          <p:nvPr/>
        </p:nvPicPr>
        <p:blipFill>
          <a:blip r:embed="rId9">
            <a:alphaModFix/>
          </a:blip>
          <a:stretch>
            <a:fillRect/>
          </a:stretch>
        </p:blipFill>
        <p:spPr>
          <a:xfrm rot="-4964143">
            <a:off x="8095625" y="1247975"/>
            <a:ext cx="876300" cy="514350"/>
          </a:xfrm>
          <a:prstGeom prst="rect">
            <a:avLst/>
          </a:prstGeom>
          <a:noFill/>
          <a:ln>
            <a:noFill/>
          </a:ln>
        </p:spPr>
      </p:pic>
      <p:sp>
        <p:nvSpPr>
          <p:cNvPr id="2" name="TextBox 1">
            <a:extLst>
              <a:ext uri="{FF2B5EF4-FFF2-40B4-BE49-F238E27FC236}">
                <a16:creationId xmlns:a16="http://schemas.microsoft.com/office/drawing/2014/main" id="{444F9E97-8B66-0F79-8AFD-529E56A07E55}"/>
              </a:ext>
            </a:extLst>
          </p:cNvPr>
          <p:cNvSpPr txBox="1"/>
          <p:nvPr/>
        </p:nvSpPr>
        <p:spPr>
          <a:xfrm>
            <a:off x="2873814" y="1827736"/>
            <a:ext cx="5599991" cy="1815882"/>
          </a:xfrm>
          <a:prstGeom prst="rect">
            <a:avLst/>
          </a:prstGeom>
          <a:noFill/>
        </p:spPr>
        <p:txBody>
          <a:bodyPr wrap="square" rtlCol="0">
            <a:spAutoFit/>
          </a:bodyPr>
          <a:lstStyle/>
          <a:p>
            <a:pPr algn="ctr"/>
            <a:r>
              <a:rPr lang="en-US" sz="2800" b="1" dirty="0">
                <a:solidFill>
                  <a:schemeClr val="bg1"/>
                </a:solidFill>
              </a:rPr>
              <a:t>Preparing for a Cyber-Attack </a:t>
            </a:r>
          </a:p>
          <a:p>
            <a:pPr algn="ctr"/>
            <a:r>
              <a:rPr lang="en-US" sz="2800" b="1" dirty="0">
                <a:solidFill>
                  <a:schemeClr val="bg1"/>
                </a:solidFill>
              </a:rPr>
              <a:t>in Imaging</a:t>
            </a:r>
          </a:p>
          <a:p>
            <a:endParaRPr lang="en-US" sz="2800" b="1" dirty="0">
              <a:solidFill>
                <a:schemeClr val="bg1"/>
              </a:solidFill>
            </a:endParaRPr>
          </a:p>
          <a:p>
            <a:pPr algn="ctr"/>
            <a:r>
              <a:rPr lang="en-US" dirty="0">
                <a:solidFill>
                  <a:schemeClr val="bg1"/>
                </a:solidFill>
              </a:rPr>
              <a:t>Angelic P. Bush, MSRS, CRA, RT(R)(CT)(MR), FAHRA</a:t>
            </a:r>
          </a:p>
          <a:p>
            <a:pPr algn="ctr"/>
            <a:r>
              <a:rPr lang="en-US" dirty="0">
                <a:solidFill>
                  <a:schemeClr val="bg1"/>
                </a:solidFill>
              </a:rPr>
              <a:t>University of Texas Medical Branch, System Director Radiology</a:t>
            </a:r>
          </a:p>
        </p:txBody>
      </p:sp>
    </p:spTree>
    <p:extLst>
      <p:ext uri="{BB962C8B-B14F-4D97-AF65-F5344CB8AC3E}">
        <p14:creationId xmlns:p14="http://schemas.microsoft.com/office/powerpoint/2010/main" val="2877531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28375"/>
            <a:ext cx="9207599" cy="5223226"/>
          </a:xfrm>
          <a:prstGeom prst="rect">
            <a:avLst/>
          </a:prstGeom>
          <a:noFill/>
          <a:ln>
            <a:noFill/>
          </a:ln>
        </p:spPr>
      </p:pic>
      <p:pic>
        <p:nvPicPr>
          <p:cNvPr id="55" name="Google Shape;55;p13"/>
          <p:cNvPicPr preferRelativeResize="0"/>
          <p:nvPr/>
        </p:nvPicPr>
        <p:blipFill>
          <a:blip r:embed="rId4">
            <a:alphaModFix/>
          </a:blip>
          <a:stretch>
            <a:fillRect/>
          </a:stretch>
        </p:blipFill>
        <p:spPr>
          <a:xfrm>
            <a:off x="-27488" y="38821"/>
            <a:ext cx="9101575" cy="4895475"/>
          </a:xfrm>
          <a:prstGeom prst="rect">
            <a:avLst/>
          </a:prstGeom>
          <a:noFill/>
          <a:ln>
            <a:noFill/>
          </a:ln>
        </p:spPr>
      </p:pic>
      <p:pic>
        <p:nvPicPr>
          <p:cNvPr id="56" name="Google Shape;56;p13"/>
          <p:cNvPicPr preferRelativeResize="0"/>
          <p:nvPr/>
        </p:nvPicPr>
        <p:blipFill>
          <a:blip r:embed="rId5">
            <a:alphaModFix/>
          </a:blip>
          <a:stretch>
            <a:fillRect/>
          </a:stretch>
        </p:blipFill>
        <p:spPr>
          <a:xfrm>
            <a:off x="7214775" y="4105502"/>
            <a:ext cx="1464437" cy="585800"/>
          </a:xfrm>
          <a:prstGeom prst="rect">
            <a:avLst/>
          </a:prstGeom>
          <a:noFill/>
          <a:ln>
            <a:noFill/>
          </a:ln>
        </p:spPr>
      </p:pic>
      <p:pic>
        <p:nvPicPr>
          <p:cNvPr id="57" name="Google Shape;57;p13"/>
          <p:cNvPicPr preferRelativeResize="0"/>
          <p:nvPr/>
        </p:nvPicPr>
        <p:blipFill>
          <a:blip r:embed="rId6">
            <a:alphaModFix/>
          </a:blip>
          <a:stretch>
            <a:fillRect/>
          </a:stretch>
        </p:blipFill>
        <p:spPr>
          <a:xfrm>
            <a:off x="200182" y="3469340"/>
            <a:ext cx="1184865" cy="1685647"/>
          </a:xfrm>
          <a:prstGeom prst="rect">
            <a:avLst/>
          </a:prstGeom>
          <a:noFill/>
          <a:ln>
            <a:noFill/>
          </a:ln>
        </p:spPr>
      </p:pic>
      <p:pic>
        <p:nvPicPr>
          <p:cNvPr id="58" name="Google Shape;58;p13"/>
          <p:cNvPicPr preferRelativeResize="0"/>
          <p:nvPr/>
        </p:nvPicPr>
        <p:blipFill>
          <a:blip r:embed="rId7">
            <a:alphaModFix/>
          </a:blip>
          <a:stretch>
            <a:fillRect/>
          </a:stretch>
        </p:blipFill>
        <p:spPr>
          <a:xfrm>
            <a:off x="379475" y="273200"/>
            <a:ext cx="647700" cy="457200"/>
          </a:xfrm>
          <a:prstGeom prst="rect">
            <a:avLst/>
          </a:prstGeom>
          <a:noFill/>
          <a:ln>
            <a:noFill/>
          </a:ln>
        </p:spPr>
      </p:pic>
      <p:pic>
        <p:nvPicPr>
          <p:cNvPr id="59" name="Google Shape;59;p13"/>
          <p:cNvPicPr preferRelativeResize="0"/>
          <p:nvPr/>
        </p:nvPicPr>
        <p:blipFill>
          <a:blip r:embed="rId8">
            <a:alphaModFix/>
          </a:blip>
          <a:stretch>
            <a:fillRect/>
          </a:stretch>
        </p:blipFill>
        <p:spPr>
          <a:xfrm rot="4325370">
            <a:off x="8248025" y="256850"/>
            <a:ext cx="571500" cy="647700"/>
          </a:xfrm>
          <a:prstGeom prst="rect">
            <a:avLst/>
          </a:prstGeom>
          <a:noFill/>
          <a:ln>
            <a:noFill/>
          </a:ln>
        </p:spPr>
      </p:pic>
      <p:pic>
        <p:nvPicPr>
          <p:cNvPr id="60" name="Google Shape;60;p13"/>
          <p:cNvPicPr preferRelativeResize="0"/>
          <p:nvPr/>
        </p:nvPicPr>
        <p:blipFill>
          <a:blip r:embed="rId9">
            <a:alphaModFix/>
          </a:blip>
          <a:stretch>
            <a:fillRect/>
          </a:stretch>
        </p:blipFill>
        <p:spPr>
          <a:xfrm>
            <a:off x="7214775" y="323525"/>
            <a:ext cx="876300" cy="514350"/>
          </a:xfrm>
          <a:prstGeom prst="rect">
            <a:avLst/>
          </a:prstGeom>
          <a:noFill/>
          <a:ln>
            <a:noFill/>
          </a:ln>
        </p:spPr>
      </p:pic>
      <p:pic>
        <p:nvPicPr>
          <p:cNvPr id="61" name="Google Shape;61;p13"/>
          <p:cNvPicPr preferRelativeResize="0"/>
          <p:nvPr/>
        </p:nvPicPr>
        <p:blipFill>
          <a:blip r:embed="rId9">
            <a:alphaModFix/>
          </a:blip>
          <a:stretch>
            <a:fillRect/>
          </a:stretch>
        </p:blipFill>
        <p:spPr>
          <a:xfrm rot="-4964143">
            <a:off x="8095625" y="1247975"/>
            <a:ext cx="876300" cy="514350"/>
          </a:xfrm>
          <a:prstGeom prst="rect">
            <a:avLst/>
          </a:prstGeom>
          <a:noFill/>
          <a:ln>
            <a:noFill/>
          </a:ln>
        </p:spPr>
      </p:pic>
      <p:sp>
        <p:nvSpPr>
          <p:cNvPr id="3" name="Title 2">
            <a:extLst>
              <a:ext uri="{FF2B5EF4-FFF2-40B4-BE49-F238E27FC236}">
                <a16:creationId xmlns:a16="http://schemas.microsoft.com/office/drawing/2014/main" id="{A7124E03-EE0F-1516-C37E-E62174F83A56}"/>
              </a:ext>
            </a:extLst>
          </p:cNvPr>
          <p:cNvSpPr>
            <a:spLocks noGrp="1"/>
          </p:cNvSpPr>
          <p:nvPr>
            <p:ph type="title"/>
          </p:nvPr>
        </p:nvSpPr>
        <p:spPr>
          <a:xfrm>
            <a:off x="1027174" y="445025"/>
            <a:ext cx="7805125" cy="572700"/>
          </a:xfrm>
        </p:spPr>
        <p:txBody>
          <a:bodyPr>
            <a:normAutofit fontScale="90000"/>
          </a:bodyPr>
          <a:lstStyle/>
          <a:p>
            <a:r>
              <a:rPr lang="en-US" dirty="0">
                <a:solidFill>
                  <a:schemeClr val="bg1"/>
                </a:solidFill>
              </a:rPr>
              <a:t>Preparation - Equipment &amp; Risk</a:t>
            </a:r>
          </a:p>
        </p:txBody>
      </p:sp>
      <p:sp>
        <p:nvSpPr>
          <p:cNvPr id="4" name="Text Placeholder 3">
            <a:extLst>
              <a:ext uri="{FF2B5EF4-FFF2-40B4-BE49-F238E27FC236}">
                <a16:creationId xmlns:a16="http://schemas.microsoft.com/office/drawing/2014/main" id="{406F3348-DED2-437B-1FFF-AABBA0B10565}"/>
              </a:ext>
            </a:extLst>
          </p:cNvPr>
          <p:cNvSpPr>
            <a:spLocks noGrp="1"/>
          </p:cNvSpPr>
          <p:nvPr>
            <p:ph type="body" idx="1"/>
          </p:nvPr>
        </p:nvSpPr>
        <p:spPr>
          <a:xfrm>
            <a:off x="311700" y="1076775"/>
            <a:ext cx="8520600" cy="3416400"/>
          </a:xfrm>
        </p:spPr>
        <p:txBody>
          <a:bodyPr>
            <a:normAutofit/>
          </a:bodyPr>
          <a:lstStyle/>
          <a:p>
            <a:r>
              <a:rPr lang="en-US" dirty="0">
                <a:solidFill>
                  <a:schemeClr val="bg1"/>
                </a:solidFill>
              </a:rPr>
              <a:t>Biomed/IT - Inventory of all modalities. </a:t>
            </a:r>
          </a:p>
          <a:p>
            <a:pPr marL="114300" indent="0">
              <a:buNone/>
            </a:pPr>
            <a:r>
              <a:rPr lang="en-US" dirty="0">
                <a:solidFill>
                  <a:schemeClr val="bg1"/>
                </a:solidFill>
              </a:rPr>
              <a:t> </a:t>
            </a:r>
          </a:p>
          <a:p>
            <a:pPr lvl="1"/>
            <a:r>
              <a:rPr lang="en-US" dirty="0">
                <a:solidFill>
                  <a:schemeClr val="bg1"/>
                </a:solidFill>
              </a:rPr>
              <a:t>What software is EACH piece of equipment on?</a:t>
            </a:r>
          </a:p>
          <a:p>
            <a:pPr lvl="1"/>
            <a:r>
              <a:rPr lang="en-US" dirty="0">
                <a:solidFill>
                  <a:schemeClr val="bg1"/>
                </a:solidFill>
              </a:rPr>
              <a:t>Which equipment is on software levels more at risk? (i.e. 2017 Microsoft)</a:t>
            </a:r>
          </a:p>
          <a:p>
            <a:pPr lvl="1"/>
            <a:r>
              <a:rPr lang="en-US" dirty="0">
                <a:solidFill>
                  <a:schemeClr val="bg1"/>
                </a:solidFill>
              </a:rPr>
              <a:t>What do they connect to?  (Post processing workstations etc.)</a:t>
            </a:r>
          </a:p>
          <a:p>
            <a:pPr lvl="2"/>
            <a:r>
              <a:rPr lang="en-US" dirty="0">
                <a:solidFill>
                  <a:schemeClr val="bg1"/>
                </a:solidFill>
              </a:rPr>
              <a:t>What kind of connection are these?  </a:t>
            </a:r>
          </a:p>
          <a:p>
            <a:pPr lvl="3"/>
            <a:r>
              <a:rPr lang="en-US" dirty="0">
                <a:solidFill>
                  <a:schemeClr val="bg1"/>
                </a:solidFill>
              </a:rPr>
              <a:t>Push from modalities? Push from PACS? A PULL system?</a:t>
            </a:r>
          </a:p>
          <a:p>
            <a:pPr lvl="2"/>
            <a:r>
              <a:rPr lang="en-US" dirty="0">
                <a:solidFill>
                  <a:schemeClr val="bg1"/>
                </a:solidFill>
              </a:rPr>
              <a:t>How can we download the images if not through a network (CD, USB, DVD) </a:t>
            </a:r>
          </a:p>
          <a:p>
            <a:pPr lvl="2"/>
            <a:r>
              <a:rPr lang="en-US" dirty="0">
                <a:solidFill>
                  <a:schemeClr val="bg1"/>
                </a:solidFill>
              </a:rPr>
              <a:t>VALIDATE!!!  VALIDATE!!!  VALIDATE!!!</a:t>
            </a:r>
          </a:p>
          <a:p>
            <a:pPr marL="1511300" lvl="3" indent="0">
              <a:buNone/>
            </a:pPr>
            <a:endParaRPr lang="en-US" sz="2000" dirty="0">
              <a:solidFill>
                <a:schemeClr val="bg1"/>
              </a:solidFill>
            </a:endParaRPr>
          </a:p>
          <a:p>
            <a:pPr marL="1511300" lvl="3" indent="0">
              <a:buNone/>
            </a:pPr>
            <a:r>
              <a:rPr lang="en-US" sz="2000" dirty="0">
                <a:solidFill>
                  <a:schemeClr val="bg1"/>
                </a:solidFill>
              </a:rPr>
              <a:t>Now we know the status of our equipment resources</a:t>
            </a:r>
          </a:p>
        </p:txBody>
      </p:sp>
    </p:spTree>
    <p:extLst>
      <p:ext uri="{BB962C8B-B14F-4D97-AF65-F5344CB8AC3E}">
        <p14:creationId xmlns:p14="http://schemas.microsoft.com/office/powerpoint/2010/main" val="26975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28375"/>
            <a:ext cx="9207599" cy="5223226"/>
          </a:xfrm>
          <a:prstGeom prst="rect">
            <a:avLst/>
          </a:prstGeom>
          <a:noFill/>
          <a:ln>
            <a:noFill/>
          </a:ln>
        </p:spPr>
      </p:pic>
      <p:pic>
        <p:nvPicPr>
          <p:cNvPr id="55" name="Google Shape;55;p13"/>
          <p:cNvPicPr preferRelativeResize="0"/>
          <p:nvPr/>
        </p:nvPicPr>
        <p:blipFill>
          <a:blip r:embed="rId4">
            <a:alphaModFix/>
          </a:blip>
          <a:stretch>
            <a:fillRect/>
          </a:stretch>
        </p:blipFill>
        <p:spPr>
          <a:xfrm>
            <a:off x="-27488" y="38821"/>
            <a:ext cx="9101575" cy="4895475"/>
          </a:xfrm>
          <a:prstGeom prst="rect">
            <a:avLst/>
          </a:prstGeom>
          <a:noFill/>
          <a:ln>
            <a:noFill/>
          </a:ln>
        </p:spPr>
      </p:pic>
      <p:pic>
        <p:nvPicPr>
          <p:cNvPr id="56" name="Google Shape;56;p13"/>
          <p:cNvPicPr preferRelativeResize="0"/>
          <p:nvPr/>
        </p:nvPicPr>
        <p:blipFill>
          <a:blip r:embed="rId5">
            <a:alphaModFix/>
          </a:blip>
          <a:stretch>
            <a:fillRect/>
          </a:stretch>
        </p:blipFill>
        <p:spPr>
          <a:xfrm>
            <a:off x="7214775" y="4105502"/>
            <a:ext cx="1464437" cy="585800"/>
          </a:xfrm>
          <a:prstGeom prst="rect">
            <a:avLst/>
          </a:prstGeom>
          <a:noFill/>
          <a:ln>
            <a:noFill/>
          </a:ln>
        </p:spPr>
      </p:pic>
      <p:pic>
        <p:nvPicPr>
          <p:cNvPr id="57" name="Google Shape;57;p13"/>
          <p:cNvPicPr preferRelativeResize="0"/>
          <p:nvPr/>
        </p:nvPicPr>
        <p:blipFill>
          <a:blip r:embed="rId6">
            <a:alphaModFix/>
          </a:blip>
          <a:stretch>
            <a:fillRect/>
          </a:stretch>
        </p:blipFill>
        <p:spPr>
          <a:xfrm>
            <a:off x="200182" y="3469340"/>
            <a:ext cx="1184865" cy="1685647"/>
          </a:xfrm>
          <a:prstGeom prst="rect">
            <a:avLst/>
          </a:prstGeom>
          <a:noFill/>
          <a:ln>
            <a:noFill/>
          </a:ln>
        </p:spPr>
      </p:pic>
      <p:pic>
        <p:nvPicPr>
          <p:cNvPr id="58" name="Google Shape;58;p13"/>
          <p:cNvPicPr preferRelativeResize="0"/>
          <p:nvPr/>
        </p:nvPicPr>
        <p:blipFill>
          <a:blip r:embed="rId7">
            <a:alphaModFix/>
          </a:blip>
          <a:stretch>
            <a:fillRect/>
          </a:stretch>
        </p:blipFill>
        <p:spPr>
          <a:xfrm>
            <a:off x="379475" y="273200"/>
            <a:ext cx="647700" cy="457200"/>
          </a:xfrm>
          <a:prstGeom prst="rect">
            <a:avLst/>
          </a:prstGeom>
          <a:noFill/>
          <a:ln>
            <a:noFill/>
          </a:ln>
        </p:spPr>
      </p:pic>
      <p:pic>
        <p:nvPicPr>
          <p:cNvPr id="59" name="Google Shape;59;p13"/>
          <p:cNvPicPr preferRelativeResize="0"/>
          <p:nvPr/>
        </p:nvPicPr>
        <p:blipFill>
          <a:blip r:embed="rId8">
            <a:alphaModFix/>
          </a:blip>
          <a:stretch>
            <a:fillRect/>
          </a:stretch>
        </p:blipFill>
        <p:spPr>
          <a:xfrm rot="4325370">
            <a:off x="8248025" y="256850"/>
            <a:ext cx="571500" cy="647700"/>
          </a:xfrm>
          <a:prstGeom prst="rect">
            <a:avLst/>
          </a:prstGeom>
          <a:noFill/>
          <a:ln>
            <a:noFill/>
          </a:ln>
        </p:spPr>
      </p:pic>
      <p:pic>
        <p:nvPicPr>
          <p:cNvPr id="60" name="Google Shape;60;p13"/>
          <p:cNvPicPr preferRelativeResize="0"/>
          <p:nvPr/>
        </p:nvPicPr>
        <p:blipFill>
          <a:blip r:embed="rId9">
            <a:alphaModFix/>
          </a:blip>
          <a:stretch>
            <a:fillRect/>
          </a:stretch>
        </p:blipFill>
        <p:spPr>
          <a:xfrm>
            <a:off x="7214775" y="323525"/>
            <a:ext cx="876300" cy="514350"/>
          </a:xfrm>
          <a:prstGeom prst="rect">
            <a:avLst/>
          </a:prstGeom>
          <a:noFill/>
          <a:ln>
            <a:noFill/>
          </a:ln>
        </p:spPr>
      </p:pic>
      <p:pic>
        <p:nvPicPr>
          <p:cNvPr id="61" name="Google Shape;61;p13"/>
          <p:cNvPicPr preferRelativeResize="0"/>
          <p:nvPr/>
        </p:nvPicPr>
        <p:blipFill>
          <a:blip r:embed="rId9">
            <a:alphaModFix/>
          </a:blip>
          <a:stretch>
            <a:fillRect/>
          </a:stretch>
        </p:blipFill>
        <p:spPr>
          <a:xfrm rot="-4964143">
            <a:off x="8095625" y="1247975"/>
            <a:ext cx="876300" cy="514350"/>
          </a:xfrm>
          <a:prstGeom prst="rect">
            <a:avLst/>
          </a:prstGeom>
          <a:noFill/>
          <a:ln>
            <a:noFill/>
          </a:ln>
        </p:spPr>
      </p:pic>
      <p:sp>
        <p:nvSpPr>
          <p:cNvPr id="3" name="Title 2">
            <a:extLst>
              <a:ext uri="{FF2B5EF4-FFF2-40B4-BE49-F238E27FC236}">
                <a16:creationId xmlns:a16="http://schemas.microsoft.com/office/drawing/2014/main" id="{A7124E03-EE0F-1516-C37E-E62174F83A56}"/>
              </a:ext>
            </a:extLst>
          </p:cNvPr>
          <p:cNvSpPr>
            <a:spLocks noGrp="1"/>
          </p:cNvSpPr>
          <p:nvPr>
            <p:ph type="title"/>
          </p:nvPr>
        </p:nvSpPr>
        <p:spPr>
          <a:xfrm>
            <a:off x="1027174" y="445025"/>
            <a:ext cx="7805125" cy="572700"/>
          </a:xfrm>
        </p:spPr>
        <p:txBody>
          <a:bodyPr>
            <a:normAutofit fontScale="90000"/>
          </a:bodyPr>
          <a:lstStyle/>
          <a:p>
            <a:r>
              <a:rPr lang="en-US" dirty="0">
                <a:solidFill>
                  <a:schemeClr val="bg1"/>
                </a:solidFill>
              </a:rPr>
              <a:t>Preparation – Reading Rooms</a:t>
            </a:r>
          </a:p>
        </p:txBody>
      </p:sp>
      <p:sp>
        <p:nvSpPr>
          <p:cNvPr id="4" name="Text Placeholder 3">
            <a:extLst>
              <a:ext uri="{FF2B5EF4-FFF2-40B4-BE49-F238E27FC236}">
                <a16:creationId xmlns:a16="http://schemas.microsoft.com/office/drawing/2014/main" id="{406F3348-DED2-437B-1FFF-AABBA0B10565}"/>
              </a:ext>
            </a:extLst>
          </p:cNvPr>
          <p:cNvSpPr>
            <a:spLocks noGrp="1"/>
          </p:cNvSpPr>
          <p:nvPr>
            <p:ph type="body" idx="1"/>
          </p:nvPr>
        </p:nvSpPr>
        <p:spPr/>
        <p:txBody>
          <a:bodyPr/>
          <a:lstStyle/>
          <a:p>
            <a:r>
              <a:rPr lang="en-US" dirty="0">
                <a:solidFill>
                  <a:schemeClr val="bg1"/>
                </a:solidFill>
              </a:rPr>
              <a:t>Multi-Disciplinary Reading Rooms</a:t>
            </a:r>
          </a:p>
          <a:p>
            <a:pPr lvl="1"/>
            <a:r>
              <a:rPr lang="en-US" dirty="0">
                <a:solidFill>
                  <a:schemeClr val="bg1"/>
                </a:solidFill>
              </a:rPr>
              <a:t>Each campus needs a multidisciplinary reading room.</a:t>
            </a:r>
          </a:p>
          <a:p>
            <a:pPr lvl="2"/>
            <a:r>
              <a:rPr lang="en-US" dirty="0">
                <a:solidFill>
                  <a:schemeClr val="bg1"/>
                </a:solidFill>
              </a:rPr>
              <a:t>Radiologist will be reassigned to provide on site coverage 24/7</a:t>
            </a:r>
          </a:p>
          <a:p>
            <a:pPr lvl="2"/>
            <a:r>
              <a:rPr lang="en-US" dirty="0">
                <a:solidFill>
                  <a:schemeClr val="bg1"/>
                </a:solidFill>
              </a:rPr>
              <a:t>Assign staff member to work as reading room assistant and image archiver</a:t>
            </a:r>
          </a:p>
        </p:txBody>
      </p:sp>
      <p:pic>
        <p:nvPicPr>
          <p:cNvPr id="6" name="Picture 5" descr="A person holding an object&#10;&#10;Description automatically generated with low confidence">
            <a:extLst>
              <a:ext uri="{FF2B5EF4-FFF2-40B4-BE49-F238E27FC236}">
                <a16:creationId xmlns:a16="http://schemas.microsoft.com/office/drawing/2014/main" id="{4784639E-A9D0-67D8-A379-02F30456014E}"/>
              </a:ext>
            </a:extLst>
          </p:cNvPr>
          <p:cNvPicPr>
            <a:picLocks noChangeAspect="1"/>
          </p:cNvPicPr>
          <p:nvPr/>
        </p:nvPicPr>
        <p:blipFill>
          <a:blip r:embed="rId10"/>
          <a:stretch>
            <a:fillRect/>
          </a:stretch>
        </p:blipFill>
        <p:spPr>
          <a:xfrm>
            <a:off x="1385047" y="2465872"/>
            <a:ext cx="2742857" cy="2285714"/>
          </a:xfrm>
          <a:prstGeom prst="rect">
            <a:avLst/>
          </a:prstGeom>
        </p:spPr>
      </p:pic>
      <p:pic>
        <p:nvPicPr>
          <p:cNvPr id="7" name="Picture 6">
            <a:extLst>
              <a:ext uri="{FF2B5EF4-FFF2-40B4-BE49-F238E27FC236}">
                <a16:creationId xmlns:a16="http://schemas.microsoft.com/office/drawing/2014/main" id="{F5E3DD15-EE90-0D73-45F4-71BF3C588136}"/>
              </a:ext>
            </a:extLst>
          </p:cNvPr>
          <p:cNvPicPr>
            <a:picLocks noChangeAspect="1"/>
          </p:cNvPicPr>
          <p:nvPr/>
        </p:nvPicPr>
        <p:blipFill>
          <a:blip r:embed="rId11"/>
          <a:stretch>
            <a:fillRect/>
          </a:stretch>
        </p:blipFill>
        <p:spPr>
          <a:xfrm>
            <a:off x="4677993" y="2662964"/>
            <a:ext cx="2123054" cy="1192727"/>
          </a:xfrm>
          <a:prstGeom prst="rect">
            <a:avLst/>
          </a:prstGeom>
        </p:spPr>
      </p:pic>
    </p:spTree>
    <p:extLst>
      <p:ext uri="{BB962C8B-B14F-4D97-AF65-F5344CB8AC3E}">
        <p14:creationId xmlns:p14="http://schemas.microsoft.com/office/powerpoint/2010/main" val="2000109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28375"/>
            <a:ext cx="9207599" cy="5223226"/>
          </a:xfrm>
          <a:prstGeom prst="rect">
            <a:avLst/>
          </a:prstGeom>
          <a:noFill/>
          <a:ln>
            <a:noFill/>
          </a:ln>
        </p:spPr>
      </p:pic>
      <p:pic>
        <p:nvPicPr>
          <p:cNvPr id="55" name="Google Shape;55;p13"/>
          <p:cNvPicPr preferRelativeResize="0"/>
          <p:nvPr/>
        </p:nvPicPr>
        <p:blipFill>
          <a:blip r:embed="rId4">
            <a:alphaModFix/>
          </a:blip>
          <a:stretch>
            <a:fillRect/>
          </a:stretch>
        </p:blipFill>
        <p:spPr>
          <a:xfrm>
            <a:off x="-27488" y="38821"/>
            <a:ext cx="9101575" cy="4895475"/>
          </a:xfrm>
          <a:prstGeom prst="rect">
            <a:avLst/>
          </a:prstGeom>
          <a:noFill/>
          <a:ln>
            <a:noFill/>
          </a:ln>
        </p:spPr>
      </p:pic>
      <p:pic>
        <p:nvPicPr>
          <p:cNvPr id="56" name="Google Shape;56;p13"/>
          <p:cNvPicPr preferRelativeResize="0"/>
          <p:nvPr/>
        </p:nvPicPr>
        <p:blipFill>
          <a:blip r:embed="rId5">
            <a:alphaModFix/>
          </a:blip>
          <a:stretch>
            <a:fillRect/>
          </a:stretch>
        </p:blipFill>
        <p:spPr>
          <a:xfrm>
            <a:off x="7214775" y="4105502"/>
            <a:ext cx="1464437" cy="585800"/>
          </a:xfrm>
          <a:prstGeom prst="rect">
            <a:avLst/>
          </a:prstGeom>
          <a:noFill/>
          <a:ln>
            <a:noFill/>
          </a:ln>
        </p:spPr>
      </p:pic>
      <p:pic>
        <p:nvPicPr>
          <p:cNvPr id="57" name="Google Shape;57;p13"/>
          <p:cNvPicPr preferRelativeResize="0"/>
          <p:nvPr/>
        </p:nvPicPr>
        <p:blipFill>
          <a:blip r:embed="rId6">
            <a:alphaModFix/>
          </a:blip>
          <a:stretch>
            <a:fillRect/>
          </a:stretch>
        </p:blipFill>
        <p:spPr>
          <a:xfrm>
            <a:off x="200182" y="3469340"/>
            <a:ext cx="1184865" cy="1685647"/>
          </a:xfrm>
          <a:prstGeom prst="rect">
            <a:avLst/>
          </a:prstGeom>
          <a:noFill/>
          <a:ln>
            <a:noFill/>
          </a:ln>
        </p:spPr>
      </p:pic>
      <p:pic>
        <p:nvPicPr>
          <p:cNvPr id="58" name="Google Shape;58;p13"/>
          <p:cNvPicPr preferRelativeResize="0"/>
          <p:nvPr/>
        </p:nvPicPr>
        <p:blipFill>
          <a:blip r:embed="rId7">
            <a:alphaModFix/>
          </a:blip>
          <a:stretch>
            <a:fillRect/>
          </a:stretch>
        </p:blipFill>
        <p:spPr>
          <a:xfrm>
            <a:off x="379475" y="273200"/>
            <a:ext cx="647700" cy="457200"/>
          </a:xfrm>
          <a:prstGeom prst="rect">
            <a:avLst/>
          </a:prstGeom>
          <a:noFill/>
          <a:ln>
            <a:noFill/>
          </a:ln>
        </p:spPr>
      </p:pic>
      <p:pic>
        <p:nvPicPr>
          <p:cNvPr id="59" name="Google Shape;59;p13"/>
          <p:cNvPicPr preferRelativeResize="0"/>
          <p:nvPr/>
        </p:nvPicPr>
        <p:blipFill>
          <a:blip r:embed="rId8">
            <a:alphaModFix/>
          </a:blip>
          <a:stretch>
            <a:fillRect/>
          </a:stretch>
        </p:blipFill>
        <p:spPr>
          <a:xfrm rot="4325370">
            <a:off x="8248025" y="256850"/>
            <a:ext cx="571500" cy="647700"/>
          </a:xfrm>
          <a:prstGeom prst="rect">
            <a:avLst/>
          </a:prstGeom>
          <a:noFill/>
          <a:ln>
            <a:noFill/>
          </a:ln>
        </p:spPr>
      </p:pic>
      <p:pic>
        <p:nvPicPr>
          <p:cNvPr id="60" name="Google Shape;60;p13"/>
          <p:cNvPicPr preferRelativeResize="0"/>
          <p:nvPr/>
        </p:nvPicPr>
        <p:blipFill>
          <a:blip r:embed="rId9">
            <a:alphaModFix/>
          </a:blip>
          <a:stretch>
            <a:fillRect/>
          </a:stretch>
        </p:blipFill>
        <p:spPr>
          <a:xfrm>
            <a:off x="7214775" y="323525"/>
            <a:ext cx="876300" cy="514350"/>
          </a:xfrm>
          <a:prstGeom prst="rect">
            <a:avLst/>
          </a:prstGeom>
          <a:noFill/>
          <a:ln>
            <a:noFill/>
          </a:ln>
        </p:spPr>
      </p:pic>
      <p:pic>
        <p:nvPicPr>
          <p:cNvPr id="61" name="Google Shape;61;p13"/>
          <p:cNvPicPr preferRelativeResize="0"/>
          <p:nvPr/>
        </p:nvPicPr>
        <p:blipFill>
          <a:blip r:embed="rId9">
            <a:alphaModFix/>
          </a:blip>
          <a:stretch>
            <a:fillRect/>
          </a:stretch>
        </p:blipFill>
        <p:spPr>
          <a:xfrm rot="-4964143">
            <a:off x="8095625" y="1247975"/>
            <a:ext cx="876300" cy="514350"/>
          </a:xfrm>
          <a:prstGeom prst="rect">
            <a:avLst/>
          </a:prstGeom>
          <a:noFill/>
          <a:ln>
            <a:noFill/>
          </a:ln>
        </p:spPr>
      </p:pic>
      <p:sp>
        <p:nvSpPr>
          <p:cNvPr id="3" name="Title 2">
            <a:extLst>
              <a:ext uri="{FF2B5EF4-FFF2-40B4-BE49-F238E27FC236}">
                <a16:creationId xmlns:a16="http://schemas.microsoft.com/office/drawing/2014/main" id="{A7124E03-EE0F-1516-C37E-E62174F83A56}"/>
              </a:ext>
            </a:extLst>
          </p:cNvPr>
          <p:cNvSpPr>
            <a:spLocks noGrp="1"/>
          </p:cNvSpPr>
          <p:nvPr>
            <p:ph type="title"/>
          </p:nvPr>
        </p:nvSpPr>
        <p:spPr>
          <a:xfrm>
            <a:off x="1027174" y="445025"/>
            <a:ext cx="7805125" cy="572700"/>
          </a:xfrm>
        </p:spPr>
        <p:txBody>
          <a:bodyPr>
            <a:normAutofit fontScale="90000"/>
          </a:bodyPr>
          <a:lstStyle/>
          <a:p>
            <a:r>
              <a:rPr lang="en-US" dirty="0">
                <a:solidFill>
                  <a:schemeClr val="bg1"/>
                </a:solidFill>
              </a:rPr>
              <a:t>Preparation - Equipment</a:t>
            </a:r>
          </a:p>
        </p:txBody>
      </p:sp>
      <p:sp>
        <p:nvSpPr>
          <p:cNvPr id="4" name="Text Placeholder 3">
            <a:extLst>
              <a:ext uri="{FF2B5EF4-FFF2-40B4-BE49-F238E27FC236}">
                <a16:creationId xmlns:a16="http://schemas.microsoft.com/office/drawing/2014/main" id="{406F3348-DED2-437B-1FFF-AABBA0B10565}"/>
              </a:ext>
            </a:extLst>
          </p:cNvPr>
          <p:cNvSpPr>
            <a:spLocks noGrp="1"/>
          </p:cNvSpPr>
          <p:nvPr>
            <p:ph type="body" idx="1"/>
          </p:nvPr>
        </p:nvSpPr>
        <p:spPr/>
        <p:txBody>
          <a:bodyPr/>
          <a:lstStyle/>
          <a:p>
            <a:r>
              <a:rPr lang="en-US" sz="2400" dirty="0">
                <a:solidFill>
                  <a:schemeClr val="bg1"/>
                </a:solidFill>
              </a:rPr>
              <a:t>Clear modality ques</a:t>
            </a:r>
          </a:p>
          <a:p>
            <a:endParaRPr lang="en-US" sz="2400" dirty="0">
              <a:solidFill>
                <a:schemeClr val="bg1"/>
              </a:solidFill>
            </a:endParaRPr>
          </a:p>
          <a:p>
            <a:pPr lvl="1"/>
            <a:r>
              <a:rPr lang="en-US" sz="1800" dirty="0">
                <a:solidFill>
                  <a:schemeClr val="bg1"/>
                </a:solidFill>
              </a:rPr>
              <a:t>This will allow us to “store” as many cases as possible on the consoles</a:t>
            </a:r>
          </a:p>
          <a:p>
            <a:endParaRPr lang="en-US" dirty="0">
              <a:solidFill>
                <a:schemeClr val="bg1"/>
              </a:solidFill>
            </a:endParaRPr>
          </a:p>
          <a:p>
            <a:pPr lvl="1"/>
            <a:endParaRPr lang="en-US" dirty="0">
              <a:solidFill>
                <a:schemeClr val="bg1"/>
              </a:solidFill>
            </a:endParaRPr>
          </a:p>
        </p:txBody>
      </p:sp>
    </p:spTree>
    <p:extLst>
      <p:ext uri="{BB962C8B-B14F-4D97-AF65-F5344CB8AC3E}">
        <p14:creationId xmlns:p14="http://schemas.microsoft.com/office/powerpoint/2010/main" val="1558516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28375"/>
            <a:ext cx="9207599" cy="5223226"/>
          </a:xfrm>
          <a:prstGeom prst="rect">
            <a:avLst/>
          </a:prstGeom>
          <a:noFill/>
          <a:ln>
            <a:noFill/>
          </a:ln>
        </p:spPr>
      </p:pic>
      <p:pic>
        <p:nvPicPr>
          <p:cNvPr id="55" name="Google Shape;55;p13"/>
          <p:cNvPicPr preferRelativeResize="0"/>
          <p:nvPr/>
        </p:nvPicPr>
        <p:blipFill>
          <a:blip r:embed="rId4">
            <a:alphaModFix/>
          </a:blip>
          <a:stretch>
            <a:fillRect/>
          </a:stretch>
        </p:blipFill>
        <p:spPr>
          <a:xfrm>
            <a:off x="0" y="0"/>
            <a:ext cx="9101575" cy="4895475"/>
          </a:xfrm>
          <a:prstGeom prst="rect">
            <a:avLst/>
          </a:prstGeom>
          <a:noFill/>
          <a:ln>
            <a:noFill/>
          </a:ln>
        </p:spPr>
      </p:pic>
      <p:pic>
        <p:nvPicPr>
          <p:cNvPr id="56" name="Google Shape;56;p13"/>
          <p:cNvPicPr preferRelativeResize="0"/>
          <p:nvPr/>
        </p:nvPicPr>
        <p:blipFill>
          <a:blip r:embed="rId5">
            <a:alphaModFix/>
          </a:blip>
          <a:stretch>
            <a:fillRect/>
          </a:stretch>
        </p:blipFill>
        <p:spPr>
          <a:xfrm>
            <a:off x="7214775" y="4105502"/>
            <a:ext cx="1464437" cy="585800"/>
          </a:xfrm>
          <a:prstGeom prst="rect">
            <a:avLst/>
          </a:prstGeom>
          <a:noFill/>
          <a:ln>
            <a:noFill/>
          </a:ln>
        </p:spPr>
      </p:pic>
      <p:pic>
        <p:nvPicPr>
          <p:cNvPr id="57" name="Google Shape;57;p13"/>
          <p:cNvPicPr preferRelativeResize="0"/>
          <p:nvPr/>
        </p:nvPicPr>
        <p:blipFill>
          <a:blip r:embed="rId6">
            <a:alphaModFix/>
          </a:blip>
          <a:stretch>
            <a:fillRect/>
          </a:stretch>
        </p:blipFill>
        <p:spPr>
          <a:xfrm>
            <a:off x="200182" y="3469340"/>
            <a:ext cx="1184865" cy="1685647"/>
          </a:xfrm>
          <a:prstGeom prst="rect">
            <a:avLst/>
          </a:prstGeom>
          <a:noFill/>
          <a:ln>
            <a:noFill/>
          </a:ln>
        </p:spPr>
      </p:pic>
      <p:pic>
        <p:nvPicPr>
          <p:cNvPr id="58" name="Google Shape;58;p13"/>
          <p:cNvPicPr preferRelativeResize="0"/>
          <p:nvPr/>
        </p:nvPicPr>
        <p:blipFill>
          <a:blip r:embed="rId7">
            <a:alphaModFix/>
          </a:blip>
          <a:stretch>
            <a:fillRect/>
          </a:stretch>
        </p:blipFill>
        <p:spPr>
          <a:xfrm>
            <a:off x="379475" y="273200"/>
            <a:ext cx="647700" cy="457200"/>
          </a:xfrm>
          <a:prstGeom prst="rect">
            <a:avLst/>
          </a:prstGeom>
          <a:noFill/>
          <a:ln>
            <a:noFill/>
          </a:ln>
        </p:spPr>
      </p:pic>
      <p:pic>
        <p:nvPicPr>
          <p:cNvPr id="59" name="Google Shape;59;p13"/>
          <p:cNvPicPr preferRelativeResize="0"/>
          <p:nvPr/>
        </p:nvPicPr>
        <p:blipFill>
          <a:blip r:embed="rId8">
            <a:alphaModFix/>
          </a:blip>
          <a:stretch>
            <a:fillRect/>
          </a:stretch>
        </p:blipFill>
        <p:spPr>
          <a:xfrm rot="4325370">
            <a:off x="8248025" y="256850"/>
            <a:ext cx="571500" cy="647700"/>
          </a:xfrm>
          <a:prstGeom prst="rect">
            <a:avLst/>
          </a:prstGeom>
          <a:noFill/>
          <a:ln>
            <a:noFill/>
          </a:ln>
        </p:spPr>
      </p:pic>
      <p:pic>
        <p:nvPicPr>
          <p:cNvPr id="60" name="Google Shape;60;p13"/>
          <p:cNvPicPr preferRelativeResize="0"/>
          <p:nvPr/>
        </p:nvPicPr>
        <p:blipFill>
          <a:blip r:embed="rId9">
            <a:alphaModFix/>
          </a:blip>
          <a:stretch>
            <a:fillRect/>
          </a:stretch>
        </p:blipFill>
        <p:spPr>
          <a:xfrm>
            <a:off x="7214775" y="323525"/>
            <a:ext cx="876300" cy="514350"/>
          </a:xfrm>
          <a:prstGeom prst="rect">
            <a:avLst/>
          </a:prstGeom>
          <a:noFill/>
          <a:ln>
            <a:noFill/>
          </a:ln>
        </p:spPr>
      </p:pic>
      <p:pic>
        <p:nvPicPr>
          <p:cNvPr id="61" name="Google Shape;61;p13"/>
          <p:cNvPicPr preferRelativeResize="0"/>
          <p:nvPr/>
        </p:nvPicPr>
        <p:blipFill>
          <a:blip r:embed="rId9">
            <a:alphaModFix/>
          </a:blip>
          <a:stretch>
            <a:fillRect/>
          </a:stretch>
        </p:blipFill>
        <p:spPr>
          <a:xfrm rot="-4964143">
            <a:off x="8095625" y="1247975"/>
            <a:ext cx="876300" cy="514350"/>
          </a:xfrm>
          <a:prstGeom prst="rect">
            <a:avLst/>
          </a:prstGeom>
          <a:noFill/>
          <a:ln>
            <a:noFill/>
          </a:ln>
        </p:spPr>
      </p:pic>
      <p:sp>
        <p:nvSpPr>
          <p:cNvPr id="3" name="Title 2">
            <a:extLst>
              <a:ext uri="{FF2B5EF4-FFF2-40B4-BE49-F238E27FC236}">
                <a16:creationId xmlns:a16="http://schemas.microsoft.com/office/drawing/2014/main" id="{A7124E03-EE0F-1516-C37E-E62174F83A56}"/>
              </a:ext>
            </a:extLst>
          </p:cNvPr>
          <p:cNvSpPr>
            <a:spLocks noGrp="1"/>
          </p:cNvSpPr>
          <p:nvPr>
            <p:ph type="title"/>
          </p:nvPr>
        </p:nvSpPr>
        <p:spPr>
          <a:xfrm>
            <a:off x="1027174" y="445025"/>
            <a:ext cx="7805125" cy="572700"/>
          </a:xfrm>
        </p:spPr>
        <p:txBody>
          <a:bodyPr>
            <a:normAutofit fontScale="90000"/>
          </a:bodyPr>
          <a:lstStyle/>
          <a:p>
            <a:r>
              <a:rPr lang="en-US" dirty="0">
                <a:solidFill>
                  <a:schemeClr val="bg1"/>
                </a:solidFill>
              </a:rPr>
              <a:t>Preparation – Command Center</a:t>
            </a:r>
          </a:p>
        </p:txBody>
      </p:sp>
      <p:sp>
        <p:nvSpPr>
          <p:cNvPr id="4" name="Text Placeholder 3">
            <a:extLst>
              <a:ext uri="{FF2B5EF4-FFF2-40B4-BE49-F238E27FC236}">
                <a16:creationId xmlns:a16="http://schemas.microsoft.com/office/drawing/2014/main" id="{406F3348-DED2-437B-1FFF-AABBA0B10565}"/>
              </a:ext>
            </a:extLst>
          </p:cNvPr>
          <p:cNvSpPr>
            <a:spLocks noGrp="1"/>
          </p:cNvSpPr>
          <p:nvPr>
            <p:ph type="body" idx="1"/>
          </p:nvPr>
        </p:nvSpPr>
        <p:spPr/>
        <p:txBody>
          <a:bodyPr/>
          <a:lstStyle/>
          <a:p>
            <a:r>
              <a:rPr lang="en-US" dirty="0">
                <a:solidFill>
                  <a:schemeClr val="bg1"/>
                </a:solidFill>
              </a:rPr>
              <a:t>Imaging Command Center</a:t>
            </a:r>
          </a:p>
          <a:p>
            <a:endParaRPr lang="en-US" dirty="0">
              <a:solidFill>
                <a:schemeClr val="bg1"/>
              </a:solidFill>
            </a:endParaRPr>
          </a:p>
          <a:p>
            <a:pPr lvl="1"/>
            <a:r>
              <a:rPr lang="en-US" dirty="0">
                <a:solidFill>
                  <a:schemeClr val="bg1"/>
                </a:solidFill>
              </a:rPr>
              <a:t>Single phone line per campus</a:t>
            </a:r>
          </a:p>
          <a:p>
            <a:pPr lvl="1"/>
            <a:r>
              <a:rPr lang="en-US" dirty="0">
                <a:solidFill>
                  <a:schemeClr val="bg1"/>
                </a:solidFill>
              </a:rPr>
              <a:t>Central location responsible for ingesting all imaging requests</a:t>
            </a:r>
          </a:p>
          <a:p>
            <a:pPr lvl="2"/>
            <a:r>
              <a:rPr lang="en-US" dirty="0">
                <a:solidFill>
                  <a:schemeClr val="bg1"/>
                </a:solidFill>
              </a:rPr>
              <a:t>We would send a staff member to the floors to “pick up” requests, bring them down and distribute to modalities</a:t>
            </a:r>
          </a:p>
          <a:p>
            <a:pPr lvl="1"/>
            <a:r>
              <a:rPr lang="en-US" dirty="0">
                <a:solidFill>
                  <a:schemeClr val="bg1"/>
                </a:solidFill>
              </a:rPr>
              <a:t>Will also act as Imaging library organizing the imaging CDs or flash drives with copies of the reports.</a:t>
            </a:r>
          </a:p>
          <a:p>
            <a:endParaRPr lang="en-US" dirty="0">
              <a:solidFill>
                <a:schemeClr val="bg1"/>
              </a:solidFill>
            </a:endParaRPr>
          </a:p>
          <a:p>
            <a:pPr lvl="1"/>
            <a:endParaRPr lang="en-US" dirty="0">
              <a:solidFill>
                <a:schemeClr val="bg1"/>
              </a:solidFill>
            </a:endParaRPr>
          </a:p>
        </p:txBody>
      </p:sp>
    </p:spTree>
    <p:extLst>
      <p:ext uri="{BB962C8B-B14F-4D97-AF65-F5344CB8AC3E}">
        <p14:creationId xmlns:p14="http://schemas.microsoft.com/office/powerpoint/2010/main" val="18930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28375"/>
            <a:ext cx="9207599" cy="5223226"/>
          </a:xfrm>
          <a:prstGeom prst="rect">
            <a:avLst/>
          </a:prstGeom>
          <a:noFill/>
          <a:ln>
            <a:noFill/>
          </a:ln>
        </p:spPr>
      </p:pic>
      <p:pic>
        <p:nvPicPr>
          <p:cNvPr id="55" name="Google Shape;55;p13"/>
          <p:cNvPicPr preferRelativeResize="0"/>
          <p:nvPr/>
        </p:nvPicPr>
        <p:blipFill>
          <a:blip r:embed="rId4">
            <a:alphaModFix/>
          </a:blip>
          <a:stretch>
            <a:fillRect/>
          </a:stretch>
        </p:blipFill>
        <p:spPr>
          <a:xfrm>
            <a:off x="42425" y="38821"/>
            <a:ext cx="9101575" cy="4895475"/>
          </a:xfrm>
          <a:prstGeom prst="rect">
            <a:avLst/>
          </a:prstGeom>
          <a:noFill/>
          <a:ln>
            <a:noFill/>
          </a:ln>
        </p:spPr>
      </p:pic>
      <p:pic>
        <p:nvPicPr>
          <p:cNvPr id="56" name="Google Shape;56;p13"/>
          <p:cNvPicPr preferRelativeResize="0"/>
          <p:nvPr/>
        </p:nvPicPr>
        <p:blipFill>
          <a:blip r:embed="rId5">
            <a:alphaModFix/>
          </a:blip>
          <a:stretch>
            <a:fillRect/>
          </a:stretch>
        </p:blipFill>
        <p:spPr>
          <a:xfrm>
            <a:off x="7214775" y="4105502"/>
            <a:ext cx="1464437" cy="585800"/>
          </a:xfrm>
          <a:prstGeom prst="rect">
            <a:avLst/>
          </a:prstGeom>
          <a:noFill/>
          <a:ln>
            <a:noFill/>
          </a:ln>
        </p:spPr>
      </p:pic>
      <p:pic>
        <p:nvPicPr>
          <p:cNvPr id="57" name="Google Shape;57;p13"/>
          <p:cNvPicPr preferRelativeResize="0"/>
          <p:nvPr/>
        </p:nvPicPr>
        <p:blipFill>
          <a:blip r:embed="rId6">
            <a:alphaModFix/>
          </a:blip>
          <a:stretch>
            <a:fillRect/>
          </a:stretch>
        </p:blipFill>
        <p:spPr>
          <a:xfrm>
            <a:off x="200182" y="3469340"/>
            <a:ext cx="1184865" cy="1685647"/>
          </a:xfrm>
          <a:prstGeom prst="rect">
            <a:avLst/>
          </a:prstGeom>
          <a:noFill/>
          <a:ln>
            <a:noFill/>
          </a:ln>
        </p:spPr>
      </p:pic>
      <p:pic>
        <p:nvPicPr>
          <p:cNvPr id="58" name="Google Shape;58;p13"/>
          <p:cNvPicPr preferRelativeResize="0"/>
          <p:nvPr/>
        </p:nvPicPr>
        <p:blipFill>
          <a:blip r:embed="rId7">
            <a:alphaModFix/>
          </a:blip>
          <a:stretch>
            <a:fillRect/>
          </a:stretch>
        </p:blipFill>
        <p:spPr>
          <a:xfrm>
            <a:off x="379475" y="273200"/>
            <a:ext cx="647700" cy="457200"/>
          </a:xfrm>
          <a:prstGeom prst="rect">
            <a:avLst/>
          </a:prstGeom>
          <a:noFill/>
          <a:ln>
            <a:noFill/>
          </a:ln>
        </p:spPr>
      </p:pic>
      <p:pic>
        <p:nvPicPr>
          <p:cNvPr id="59" name="Google Shape;59;p13"/>
          <p:cNvPicPr preferRelativeResize="0"/>
          <p:nvPr/>
        </p:nvPicPr>
        <p:blipFill>
          <a:blip r:embed="rId8">
            <a:alphaModFix/>
          </a:blip>
          <a:stretch>
            <a:fillRect/>
          </a:stretch>
        </p:blipFill>
        <p:spPr>
          <a:xfrm rot="4325370">
            <a:off x="8248025" y="256850"/>
            <a:ext cx="571500" cy="647700"/>
          </a:xfrm>
          <a:prstGeom prst="rect">
            <a:avLst/>
          </a:prstGeom>
          <a:noFill/>
          <a:ln>
            <a:noFill/>
          </a:ln>
        </p:spPr>
      </p:pic>
      <p:pic>
        <p:nvPicPr>
          <p:cNvPr id="60" name="Google Shape;60;p13"/>
          <p:cNvPicPr preferRelativeResize="0"/>
          <p:nvPr/>
        </p:nvPicPr>
        <p:blipFill>
          <a:blip r:embed="rId9">
            <a:alphaModFix/>
          </a:blip>
          <a:stretch>
            <a:fillRect/>
          </a:stretch>
        </p:blipFill>
        <p:spPr>
          <a:xfrm>
            <a:off x="7214775" y="323525"/>
            <a:ext cx="876300" cy="514350"/>
          </a:xfrm>
          <a:prstGeom prst="rect">
            <a:avLst/>
          </a:prstGeom>
          <a:noFill/>
          <a:ln>
            <a:noFill/>
          </a:ln>
        </p:spPr>
      </p:pic>
      <p:pic>
        <p:nvPicPr>
          <p:cNvPr id="61" name="Google Shape;61;p13"/>
          <p:cNvPicPr preferRelativeResize="0"/>
          <p:nvPr/>
        </p:nvPicPr>
        <p:blipFill>
          <a:blip r:embed="rId9">
            <a:alphaModFix/>
          </a:blip>
          <a:stretch>
            <a:fillRect/>
          </a:stretch>
        </p:blipFill>
        <p:spPr>
          <a:xfrm rot="-4964143">
            <a:off x="8095625" y="1247975"/>
            <a:ext cx="876300" cy="514350"/>
          </a:xfrm>
          <a:prstGeom prst="rect">
            <a:avLst/>
          </a:prstGeom>
          <a:noFill/>
          <a:ln>
            <a:noFill/>
          </a:ln>
        </p:spPr>
      </p:pic>
      <p:pic>
        <p:nvPicPr>
          <p:cNvPr id="6" name="Picture 5">
            <a:extLst>
              <a:ext uri="{FF2B5EF4-FFF2-40B4-BE49-F238E27FC236}">
                <a16:creationId xmlns:a16="http://schemas.microsoft.com/office/drawing/2014/main" id="{0CFBFC90-DC0D-D340-7EAB-6D185691D64E}"/>
              </a:ext>
            </a:extLst>
          </p:cNvPr>
          <p:cNvPicPr>
            <a:picLocks noChangeAspect="1"/>
          </p:cNvPicPr>
          <p:nvPr/>
        </p:nvPicPr>
        <p:blipFill>
          <a:blip r:embed="rId10"/>
          <a:stretch>
            <a:fillRect/>
          </a:stretch>
        </p:blipFill>
        <p:spPr>
          <a:xfrm>
            <a:off x="5635949" y="374255"/>
            <a:ext cx="3128576" cy="4394989"/>
          </a:xfrm>
          <a:prstGeom prst="rect">
            <a:avLst/>
          </a:prstGeom>
        </p:spPr>
      </p:pic>
      <p:sp>
        <p:nvSpPr>
          <p:cNvPr id="7" name="Oval 6">
            <a:extLst>
              <a:ext uri="{FF2B5EF4-FFF2-40B4-BE49-F238E27FC236}">
                <a16:creationId xmlns:a16="http://schemas.microsoft.com/office/drawing/2014/main" id="{E312538B-66B3-30A9-832C-24831BDF988E}"/>
              </a:ext>
            </a:extLst>
          </p:cNvPr>
          <p:cNvSpPr/>
          <p:nvPr/>
        </p:nvSpPr>
        <p:spPr>
          <a:xfrm>
            <a:off x="7405569" y="4347906"/>
            <a:ext cx="1082847" cy="41337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3">
            <a:extLst>
              <a:ext uri="{FF2B5EF4-FFF2-40B4-BE49-F238E27FC236}">
                <a16:creationId xmlns:a16="http://schemas.microsoft.com/office/drawing/2014/main" id="{87564219-4B5E-2B0B-F5B9-CF510290F8C5}"/>
              </a:ext>
            </a:extLst>
          </p:cNvPr>
          <p:cNvSpPr>
            <a:spLocks noGrp="1"/>
          </p:cNvSpPr>
          <p:nvPr>
            <p:ph type="body" idx="1"/>
          </p:nvPr>
        </p:nvSpPr>
        <p:spPr>
          <a:xfrm>
            <a:off x="703325" y="1019524"/>
            <a:ext cx="4656515" cy="3439354"/>
          </a:xfrm>
        </p:spPr>
        <p:txBody>
          <a:bodyPr/>
          <a:lstStyle/>
          <a:p>
            <a:r>
              <a:rPr lang="en-US" dirty="0">
                <a:solidFill>
                  <a:schemeClr val="bg1"/>
                </a:solidFill>
              </a:rPr>
              <a:t>Dept of Radiology has on had boxes of X-ray Consult forms and will immediately distribute them to all units and ER.</a:t>
            </a:r>
          </a:p>
          <a:p>
            <a:r>
              <a:rPr lang="en-US" dirty="0">
                <a:solidFill>
                  <a:schemeClr val="bg1"/>
                </a:solidFill>
              </a:rPr>
              <a:t>Requests for IP/ER imaging will be entered on these documents.</a:t>
            </a:r>
          </a:p>
        </p:txBody>
      </p:sp>
      <p:sp>
        <p:nvSpPr>
          <p:cNvPr id="3" name="Title 2">
            <a:extLst>
              <a:ext uri="{FF2B5EF4-FFF2-40B4-BE49-F238E27FC236}">
                <a16:creationId xmlns:a16="http://schemas.microsoft.com/office/drawing/2014/main" id="{7AE3382A-5899-1DC4-1112-58F80A767F31}"/>
              </a:ext>
            </a:extLst>
          </p:cNvPr>
          <p:cNvSpPr>
            <a:spLocks noGrp="1"/>
          </p:cNvSpPr>
          <p:nvPr>
            <p:ph type="title"/>
          </p:nvPr>
        </p:nvSpPr>
        <p:spPr>
          <a:xfrm>
            <a:off x="1027174" y="445025"/>
            <a:ext cx="7805125" cy="572700"/>
          </a:xfrm>
        </p:spPr>
        <p:txBody>
          <a:bodyPr>
            <a:normAutofit fontScale="90000"/>
          </a:bodyPr>
          <a:lstStyle/>
          <a:p>
            <a:r>
              <a:rPr lang="en-US" dirty="0">
                <a:solidFill>
                  <a:schemeClr val="bg1"/>
                </a:solidFill>
              </a:rPr>
              <a:t>Workflow – The Request</a:t>
            </a:r>
          </a:p>
        </p:txBody>
      </p:sp>
    </p:spTree>
    <p:extLst>
      <p:ext uri="{BB962C8B-B14F-4D97-AF65-F5344CB8AC3E}">
        <p14:creationId xmlns:p14="http://schemas.microsoft.com/office/powerpoint/2010/main" val="2354447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28375"/>
            <a:ext cx="9207599" cy="5223226"/>
          </a:xfrm>
          <a:prstGeom prst="rect">
            <a:avLst/>
          </a:prstGeom>
          <a:noFill/>
          <a:ln>
            <a:noFill/>
          </a:ln>
        </p:spPr>
      </p:pic>
      <p:pic>
        <p:nvPicPr>
          <p:cNvPr id="56" name="Google Shape;56;p13"/>
          <p:cNvPicPr preferRelativeResize="0"/>
          <p:nvPr/>
        </p:nvPicPr>
        <p:blipFill>
          <a:blip r:embed="rId4">
            <a:alphaModFix/>
          </a:blip>
          <a:stretch>
            <a:fillRect/>
          </a:stretch>
        </p:blipFill>
        <p:spPr>
          <a:xfrm>
            <a:off x="7214775" y="4105502"/>
            <a:ext cx="1464437" cy="585800"/>
          </a:xfrm>
          <a:prstGeom prst="rect">
            <a:avLst/>
          </a:prstGeom>
          <a:noFill/>
          <a:ln>
            <a:noFill/>
          </a:ln>
        </p:spPr>
      </p:pic>
      <p:pic>
        <p:nvPicPr>
          <p:cNvPr id="57" name="Google Shape;57;p13"/>
          <p:cNvPicPr preferRelativeResize="0"/>
          <p:nvPr/>
        </p:nvPicPr>
        <p:blipFill>
          <a:blip r:embed="rId5">
            <a:alphaModFix/>
          </a:blip>
          <a:stretch>
            <a:fillRect/>
          </a:stretch>
        </p:blipFill>
        <p:spPr>
          <a:xfrm>
            <a:off x="200182" y="3469340"/>
            <a:ext cx="1184865" cy="1685647"/>
          </a:xfrm>
          <a:prstGeom prst="rect">
            <a:avLst/>
          </a:prstGeom>
          <a:noFill/>
          <a:ln>
            <a:noFill/>
          </a:ln>
        </p:spPr>
      </p:pic>
      <p:pic>
        <p:nvPicPr>
          <p:cNvPr id="58" name="Google Shape;58;p13"/>
          <p:cNvPicPr preferRelativeResize="0"/>
          <p:nvPr/>
        </p:nvPicPr>
        <p:blipFill>
          <a:blip r:embed="rId6">
            <a:alphaModFix/>
          </a:blip>
          <a:stretch>
            <a:fillRect/>
          </a:stretch>
        </p:blipFill>
        <p:spPr>
          <a:xfrm>
            <a:off x="379475" y="273200"/>
            <a:ext cx="647700" cy="457200"/>
          </a:xfrm>
          <a:prstGeom prst="rect">
            <a:avLst/>
          </a:prstGeom>
          <a:noFill/>
          <a:ln>
            <a:noFill/>
          </a:ln>
        </p:spPr>
      </p:pic>
      <p:pic>
        <p:nvPicPr>
          <p:cNvPr id="59" name="Google Shape;59;p13"/>
          <p:cNvPicPr preferRelativeResize="0"/>
          <p:nvPr/>
        </p:nvPicPr>
        <p:blipFill>
          <a:blip r:embed="rId7">
            <a:alphaModFix/>
          </a:blip>
          <a:stretch>
            <a:fillRect/>
          </a:stretch>
        </p:blipFill>
        <p:spPr>
          <a:xfrm rot="4325370">
            <a:off x="8248025" y="256850"/>
            <a:ext cx="571500" cy="647700"/>
          </a:xfrm>
          <a:prstGeom prst="rect">
            <a:avLst/>
          </a:prstGeom>
          <a:noFill/>
          <a:ln>
            <a:noFill/>
          </a:ln>
        </p:spPr>
      </p:pic>
      <p:pic>
        <p:nvPicPr>
          <p:cNvPr id="60" name="Google Shape;60;p13"/>
          <p:cNvPicPr preferRelativeResize="0"/>
          <p:nvPr/>
        </p:nvPicPr>
        <p:blipFill>
          <a:blip r:embed="rId8">
            <a:alphaModFix/>
          </a:blip>
          <a:stretch>
            <a:fillRect/>
          </a:stretch>
        </p:blipFill>
        <p:spPr>
          <a:xfrm>
            <a:off x="7214775" y="323525"/>
            <a:ext cx="876300" cy="514350"/>
          </a:xfrm>
          <a:prstGeom prst="rect">
            <a:avLst/>
          </a:prstGeom>
          <a:noFill/>
          <a:ln>
            <a:noFill/>
          </a:ln>
        </p:spPr>
      </p:pic>
      <p:pic>
        <p:nvPicPr>
          <p:cNvPr id="61" name="Google Shape;61;p13"/>
          <p:cNvPicPr preferRelativeResize="0"/>
          <p:nvPr/>
        </p:nvPicPr>
        <p:blipFill>
          <a:blip r:embed="rId8">
            <a:alphaModFix/>
          </a:blip>
          <a:stretch>
            <a:fillRect/>
          </a:stretch>
        </p:blipFill>
        <p:spPr>
          <a:xfrm rot="-4964143">
            <a:off x="8095625" y="1247975"/>
            <a:ext cx="876300" cy="514350"/>
          </a:xfrm>
          <a:prstGeom prst="rect">
            <a:avLst/>
          </a:prstGeom>
          <a:noFill/>
          <a:ln>
            <a:noFill/>
          </a:ln>
        </p:spPr>
      </p:pic>
      <p:pic>
        <p:nvPicPr>
          <p:cNvPr id="12" name="Picture 11">
            <a:extLst>
              <a:ext uri="{FF2B5EF4-FFF2-40B4-BE49-F238E27FC236}">
                <a16:creationId xmlns:a16="http://schemas.microsoft.com/office/drawing/2014/main" id="{558B809E-406D-8592-6215-0FE1B4F4D39F}"/>
              </a:ext>
            </a:extLst>
          </p:cNvPr>
          <p:cNvPicPr>
            <a:picLocks noChangeAspect="1"/>
          </p:cNvPicPr>
          <p:nvPr/>
        </p:nvPicPr>
        <p:blipFill>
          <a:blip r:embed="rId9"/>
          <a:stretch>
            <a:fillRect/>
          </a:stretch>
        </p:blipFill>
        <p:spPr>
          <a:xfrm>
            <a:off x="101371" y="11488"/>
            <a:ext cx="6585017" cy="5143500"/>
          </a:xfrm>
          <a:prstGeom prst="rect">
            <a:avLst/>
          </a:prstGeom>
        </p:spPr>
      </p:pic>
      <p:sp>
        <p:nvSpPr>
          <p:cNvPr id="13" name="Rectangle: Rounded Corners 12">
            <a:extLst>
              <a:ext uri="{FF2B5EF4-FFF2-40B4-BE49-F238E27FC236}">
                <a16:creationId xmlns:a16="http://schemas.microsoft.com/office/drawing/2014/main" id="{C79C2EB6-A3B2-EA8C-1735-E47CC6881F49}"/>
              </a:ext>
            </a:extLst>
          </p:cNvPr>
          <p:cNvSpPr/>
          <p:nvPr/>
        </p:nvSpPr>
        <p:spPr>
          <a:xfrm>
            <a:off x="4703975" y="273200"/>
            <a:ext cx="1838227" cy="1588594"/>
          </a:xfrm>
          <a:prstGeom prst="round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9B9DDE69-A3A0-70E5-47F0-DC0EC008369C}"/>
              </a:ext>
            </a:extLst>
          </p:cNvPr>
          <p:cNvSpPr/>
          <p:nvPr/>
        </p:nvSpPr>
        <p:spPr>
          <a:xfrm>
            <a:off x="1439159" y="3543418"/>
            <a:ext cx="1838227" cy="1588594"/>
          </a:xfrm>
          <a:prstGeom prst="round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30395127-FC87-51B8-821A-57724C344CBB}"/>
              </a:ext>
            </a:extLst>
          </p:cNvPr>
          <p:cNvSpPr/>
          <p:nvPr/>
        </p:nvSpPr>
        <p:spPr>
          <a:xfrm>
            <a:off x="200182" y="75261"/>
            <a:ext cx="1838227" cy="1010877"/>
          </a:xfrm>
          <a:prstGeom prst="round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00F6F6F0-B4E4-7F37-5668-62A8F5E8FAE0}"/>
              </a:ext>
            </a:extLst>
          </p:cNvPr>
          <p:cNvSpPr/>
          <p:nvPr/>
        </p:nvSpPr>
        <p:spPr>
          <a:xfrm>
            <a:off x="2865748" y="1288153"/>
            <a:ext cx="937967" cy="1436193"/>
          </a:xfrm>
          <a:prstGeom prst="round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A25089CA-3DC4-A53B-BD6D-85A6CC452554}"/>
              </a:ext>
            </a:extLst>
          </p:cNvPr>
          <p:cNvSpPr/>
          <p:nvPr/>
        </p:nvSpPr>
        <p:spPr>
          <a:xfrm>
            <a:off x="751002" y="1284077"/>
            <a:ext cx="1040091" cy="621133"/>
          </a:xfrm>
          <a:prstGeom prst="roundRect">
            <a:avLst/>
          </a:prstGeom>
          <a:noFill/>
          <a:ln w="476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6473667A-D0D4-94DB-AB26-14B15EFA160C}"/>
              </a:ext>
            </a:extLst>
          </p:cNvPr>
          <p:cNvSpPr/>
          <p:nvPr/>
        </p:nvSpPr>
        <p:spPr>
          <a:xfrm>
            <a:off x="1445442" y="1905210"/>
            <a:ext cx="1146929" cy="1564129"/>
          </a:xfrm>
          <a:prstGeom prst="roundRect">
            <a:avLst/>
          </a:prstGeom>
          <a:noFill/>
          <a:ln w="476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ar: 5 Points 19">
            <a:extLst>
              <a:ext uri="{FF2B5EF4-FFF2-40B4-BE49-F238E27FC236}">
                <a16:creationId xmlns:a16="http://schemas.microsoft.com/office/drawing/2014/main" id="{39896CD0-DECA-EC03-330A-60FE9D265209}"/>
              </a:ext>
            </a:extLst>
          </p:cNvPr>
          <p:cNvSpPr/>
          <p:nvPr/>
        </p:nvSpPr>
        <p:spPr>
          <a:xfrm>
            <a:off x="2123421" y="2724346"/>
            <a:ext cx="570321" cy="4289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7F3CB400-BCAD-69A8-92D9-767441ADF2B9}"/>
              </a:ext>
            </a:extLst>
          </p:cNvPr>
          <p:cNvCxnSpPr/>
          <p:nvPr/>
        </p:nvCxnSpPr>
        <p:spPr>
          <a:xfrm>
            <a:off x="1385047" y="1086138"/>
            <a:ext cx="0" cy="19793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90896981-21C0-3562-F760-E7A10C7C2FCE}"/>
              </a:ext>
            </a:extLst>
          </p:cNvPr>
          <p:cNvPicPr>
            <a:picLocks noChangeAspect="1"/>
          </p:cNvPicPr>
          <p:nvPr/>
        </p:nvPicPr>
        <p:blipFill>
          <a:blip r:embed="rId10"/>
          <a:stretch>
            <a:fillRect/>
          </a:stretch>
        </p:blipFill>
        <p:spPr>
          <a:xfrm>
            <a:off x="7130091" y="1640264"/>
            <a:ext cx="1714197" cy="2408085"/>
          </a:xfrm>
          <a:prstGeom prst="rect">
            <a:avLst/>
          </a:prstGeom>
        </p:spPr>
      </p:pic>
    </p:spTree>
    <p:extLst>
      <p:ext uri="{BB962C8B-B14F-4D97-AF65-F5344CB8AC3E}">
        <p14:creationId xmlns:p14="http://schemas.microsoft.com/office/powerpoint/2010/main" val="1893907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28375"/>
            <a:ext cx="9207599" cy="5223226"/>
          </a:xfrm>
          <a:prstGeom prst="rect">
            <a:avLst/>
          </a:prstGeom>
          <a:noFill/>
          <a:ln>
            <a:noFill/>
          </a:ln>
        </p:spPr>
      </p:pic>
      <p:pic>
        <p:nvPicPr>
          <p:cNvPr id="55" name="Google Shape;55;p13"/>
          <p:cNvPicPr preferRelativeResize="0"/>
          <p:nvPr/>
        </p:nvPicPr>
        <p:blipFill>
          <a:blip r:embed="rId4">
            <a:alphaModFix/>
          </a:blip>
          <a:stretch>
            <a:fillRect/>
          </a:stretch>
        </p:blipFill>
        <p:spPr>
          <a:xfrm>
            <a:off x="0" y="38821"/>
            <a:ext cx="9101575" cy="4895475"/>
          </a:xfrm>
          <a:prstGeom prst="rect">
            <a:avLst/>
          </a:prstGeom>
          <a:noFill/>
          <a:ln>
            <a:noFill/>
          </a:ln>
        </p:spPr>
      </p:pic>
      <p:pic>
        <p:nvPicPr>
          <p:cNvPr id="56" name="Google Shape;56;p13"/>
          <p:cNvPicPr preferRelativeResize="0"/>
          <p:nvPr/>
        </p:nvPicPr>
        <p:blipFill>
          <a:blip r:embed="rId5">
            <a:alphaModFix/>
          </a:blip>
          <a:stretch>
            <a:fillRect/>
          </a:stretch>
        </p:blipFill>
        <p:spPr>
          <a:xfrm>
            <a:off x="7214775" y="4170056"/>
            <a:ext cx="1464437" cy="585800"/>
          </a:xfrm>
          <a:prstGeom prst="rect">
            <a:avLst/>
          </a:prstGeom>
          <a:noFill/>
          <a:ln>
            <a:noFill/>
          </a:ln>
        </p:spPr>
      </p:pic>
      <p:pic>
        <p:nvPicPr>
          <p:cNvPr id="57" name="Google Shape;57;p13"/>
          <p:cNvPicPr preferRelativeResize="0"/>
          <p:nvPr/>
        </p:nvPicPr>
        <p:blipFill>
          <a:blip r:embed="rId6">
            <a:alphaModFix/>
          </a:blip>
          <a:stretch>
            <a:fillRect/>
          </a:stretch>
        </p:blipFill>
        <p:spPr>
          <a:xfrm>
            <a:off x="200182" y="3469340"/>
            <a:ext cx="1184865" cy="1685647"/>
          </a:xfrm>
          <a:prstGeom prst="rect">
            <a:avLst/>
          </a:prstGeom>
          <a:noFill/>
          <a:ln>
            <a:noFill/>
          </a:ln>
        </p:spPr>
      </p:pic>
      <p:pic>
        <p:nvPicPr>
          <p:cNvPr id="58" name="Google Shape;58;p13"/>
          <p:cNvPicPr preferRelativeResize="0"/>
          <p:nvPr/>
        </p:nvPicPr>
        <p:blipFill>
          <a:blip r:embed="rId7">
            <a:alphaModFix/>
          </a:blip>
          <a:stretch>
            <a:fillRect/>
          </a:stretch>
        </p:blipFill>
        <p:spPr>
          <a:xfrm>
            <a:off x="379475" y="273200"/>
            <a:ext cx="647700" cy="457200"/>
          </a:xfrm>
          <a:prstGeom prst="rect">
            <a:avLst/>
          </a:prstGeom>
          <a:noFill/>
          <a:ln>
            <a:noFill/>
          </a:ln>
        </p:spPr>
      </p:pic>
      <p:pic>
        <p:nvPicPr>
          <p:cNvPr id="59" name="Google Shape;59;p13"/>
          <p:cNvPicPr preferRelativeResize="0"/>
          <p:nvPr/>
        </p:nvPicPr>
        <p:blipFill>
          <a:blip r:embed="rId8">
            <a:alphaModFix/>
          </a:blip>
          <a:stretch>
            <a:fillRect/>
          </a:stretch>
        </p:blipFill>
        <p:spPr>
          <a:xfrm rot="4325370">
            <a:off x="8248025" y="256850"/>
            <a:ext cx="571500" cy="647700"/>
          </a:xfrm>
          <a:prstGeom prst="rect">
            <a:avLst/>
          </a:prstGeom>
          <a:noFill/>
          <a:ln>
            <a:noFill/>
          </a:ln>
        </p:spPr>
      </p:pic>
      <p:pic>
        <p:nvPicPr>
          <p:cNvPr id="60" name="Google Shape;60;p13"/>
          <p:cNvPicPr preferRelativeResize="0"/>
          <p:nvPr/>
        </p:nvPicPr>
        <p:blipFill>
          <a:blip r:embed="rId9">
            <a:alphaModFix/>
          </a:blip>
          <a:stretch>
            <a:fillRect/>
          </a:stretch>
        </p:blipFill>
        <p:spPr>
          <a:xfrm>
            <a:off x="7214775" y="323525"/>
            <a:ext cx="876300" cy="514350"/>
          </a:xfrm>
          <a:prstGeom prst="rect">
            <a:avLst/>
          </a:prstGeom>
          <a:noFill/>
          <a:ln>
            <a:noFill/>
          </a:ln>
        </p:spPr>
      </p:pic>
      <p:pic>
        <p:nvPicPr>
          <p:cNvPr id="61" name="Google Shape;61;p13"/>
          <p:cNvPicPr preferRelativeResize="0"/>
          <p:nvPr/>
        </p:nvPicPr>
        <p:blipFill>
          <a:blip r:embed="rId9">
            <a:alphaModFix/>
          </a:blip>
          <a:stretch>
            <a:fillRect/>
          </a:stretch>
        </p:blipFill>
        <p:spPr>
          <a:xfrm rot="-4964143">
            <a:off x="8095625" y="1247975"/>
            <a:ext cx="876300" cy="514350"/>
          </a:xfrm>
          <a:prstGeom prst="rect">
            <a:avLst/>
          </a:prstGeom>
          <a:noFill/>
          <a:ln>
            <a:noFill/>
          </a:ln>
        </p:spPr>
      </p:pic>
      <p:pic>
        <p:nvPicPr>
          <p:cNvPr id="9" name="Picture 8">
            <a:extLst>
              <a:ext uri="{FF2B5EF4-FFF2-40B4-BE49-F238E27FC236}">
                <a16:creationId xmlns:a16="http://schemas.microsoft.com/office/drawing/2014/main" id="{5D1FFAB8-84EB-3497-0ECA-413097A457C1}"/>
              </a:ext>
            </a:extLst>
          </p:cNvPr>
          <p:cNvPicPr>
            <a:picLocks noChangeAspect="1"/>
          </p:cNvPicPr>
          <p:nvPr/>
        </p:nvPicPr>
        <p:blipFill>
          <a:blip r:embed="rId10"/>
          <a:stretch>
            <a:fillRect/>
          </a:stretch>
        </p:blipFill>
        <p:spPr>
          <a:xfrm>
            <a:off x="969486" y="33738"/>
            <a:ext cx="3644935" cy="5122804"/>
          </a:xfrm>
          <a:prstGeom prst="rect">
            <a:avLst/>
          </a:prstGeom>
        </p:spPr>
      </p:pic>
      <p:sp>
        <p:nvSpPr>
          <p:cNvPr id="10" name="Rectangle: Rounded Corners 9">
            <a:extLst>
              <a:ext uri="{FF2B5EF4-FFF2-40B4-BE49-F238E27FC236}">
                <a16:creationId xmlns:a16="http://schemas.microsoft.com/office/drawing/2014/main" id="{75D6CB44-3EFE-ABAC-8870-30A0284C947E}"/>
              </a:ext>
            </a:extLst>
          </p:cNvPr>
          <p:cNvSpPr/>
          <p:nvPr/>
        </p:nvSpPr>
        <p:spPr>
          <a:xfrm>
            <a:off x="1077546" y="75261"/>
            <a:ext cx="3583541" cy="1725259"/>
          </a:xfrm>
          <a:prstGeom prst="round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C548FFF-C56C-3BA9-A2F0-99AA76887209}"/>
              </a:ext>
            </a:extLst>
          </p:cNvPr>
          <p:cNvSpPr/>
          <p:nvPr/>
        </p:nvSpPr>
        <p:spPr>
          <a:xfrm>
            <a:off x="1027175" y="1800519"/>
            <a:ext cx="1777299" cy="1542461"/>
          </a:xfrm>
          <a:prstGeom prst="round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1166EF4-A1EF-15CF-0C60-2042110A7BA4}"/>
              </a:ext>
            </a:extLst>
          </p:cNvPr>
          <p:cNvSpPr/>
          <p:nvPr/>
        </p:nvSpPr>
        <p:spPr>
          <a:xfrm>
            <a:off x="2869316" y="1800520"/>
            <a:ext cx="1686777" cy="357486"/>
          </a:xfrm>
          <a:prstGeom prst="round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6E576B9-7050-FA4E-F2A7-E96C7DD1BE9E}"/>
              </a:ext>
            </a:extLst>
          </p:cNvPr>
          <p:cNvPicPr>
            <a:picLocks noChangeAspect="1"/>
          </p:cNvPicPr>
          <p:nvPr/>
        </p:nvPicPr>
        <p:blipFill>
          <a:blip r:embed="rId11"/>
          <a:stretch>
            <a:fillRect/>
          </a:stretch>
        </p:blipFill>
        <p:spPr>
          <a:xfrm>
            <a:off x="4764562" y="50853"/>
            <a:ext cx="4292895" cy="2420835"/>
          </a:xfrm>
          <a:prstGeom prst="rect">
            <a:avLst/>
          </a:prstGeom>
        </p:spPr>
      </p:pic>
      <p:pic>
        <p:nvPicPr>
          <p:cNvPr id="3" name="Picture 2">
            <a:extLst>
              <a:ext uri="{FF2B5EF4-FFF2-40B4-BE49-F238E27FC236}">
                <a16:creationId xmlns:a16="http://schemas.microsoft.com/office/drawing/2014/main" id="{AA5610C8-59FB-4D98-32E9-FAF681EA4BC1}"/>
              </a:ext>
            </a:extLst>
          </p:cNvPr>
          <p:cNvPicPr>
            <a:picLocks noChangeAspect="1"/>
          </p:cNvPicPr>
          <p:nvPr/>
        </p:nvPicPr>
        <p:blipFill>
          <a:blip r:embed="rId12"/>
          <a:stretch>
            <a:fillRect/>
          </a:stretch>
        </p:blipFill>
        <p:spPr>
          <a:xfrm flipH="1">
            <a:off x="5455944" y="2608424"/>
            <a:ext cx="2681798" cy="1508511"/>
          </a:xfrm>
          <a:prstGeom prst="rect">
            <a:avLst/>
          </a:prstGeom>
        </p:spPr>
      </p:pic>
    </p:spTree>
    <p:extLst>
      <p:ext uri="{BB962C8B-B14F-4D97-AF65-F5344CB8AC3E}">
        <p14:creationId xmlns:p14="http://schemas.microsoft.com/office/powerpoint/2010/main" val="2695197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28375"/>
            <a:ext cx="9207599" cy="5223226"/>
          </a:xfrm>
          <a:prstGeom prst="rect">
            <a:avLst/>
          </a:prstGeom>
          <a:noFill/>
          <a:ln>
            <a:noFill/>
          </a:ln>
        </p:spPr>
      </p:pic>
      <p:pic>
        <p:nvPicPr>
          <p:cNvPr id="55" name="Google Shape;55;p13"/>
          <p:cNvPicPr preferRelativeResize="0"/>
          <p:nvPr/>
        </p:nvPicPr>
        <p:blipFill>
          <a:blip r:embed="rId4">
            <a:alphaModFix/>
          </a:blip>
          <a:stretch>
            <a:fillRect/>
          </a:stretch>
        </p:blipFill>
        <p:spPr>
          <a:xfrm>
            <a:off x="-27488" y="38821"/>
            <a:ext cx="9101575" cy="4895475"/>
          </a:xfrm>
          <a:prstGeom prst="rect">
            <a:avLst/>
          </a:prstGeom>
          <a:noFill/>
          <a:ln>
            <a:noFill/>
          </a:ln>
        </p:spPr>
      </p:pic>
      <p:pic>
        <p:nvPicPr>
          <p:cNvPr id="56" name="Google Shape;56;p13"/>
          <p:cNvPicPr preferRelativeResize="0"/>
          <p:nvPr/>
        </p:nvPicPr>
        <p:blipFill>
          <a:blip r:embed="rId5">
            <a:alphaModFix/>
          </a:blip>
          <a:stretch>
            <a:fillRect/>
          </a:stretch>
        </p:blipFill>
        <p:spPr>
          <a:xfrm>
            <a:off x="7214775" y="4105502"/>
            <a:ext cx="1464437" cy="585800"/>
          </a:xfrm>
          <a:prstGeom prst="rect">
            <a:avLst/>
          </a:prstGeom>
          <a:noFill/>
          <a:ln>
            <a:noFill/>
          </a:ln>
        </p:spPr>
      </p:pic>
      <p:pic>
        <p:nvPicPr>
          <p:cNvPr id="57" name="Google Shape;57;p13"/>
          <p:cNvPicPr preferRelativeResize="0"/>
          <p:nvPr/>
        </p:nvPicPr>
        <p:blipFill>
          <a:blip r:embed="rId6">
            <a:alphaModFix/>
          </a:blip>
          <a:stretch>
            <a:fillRect/>
          </a:stretch>
        </p:blipFill>
        <p:spPr>
          <a:xfrm>
            <a:off x="200182" y="3469340"/>
            <a:ext cx="1184865" cy="1685647"/>
          </a:xfrm>
          <a:prstGeom prst="rect">
            <a:avLst/>
          </a:prstGeom>
          <a:noFill/>
          <a:ln>
            <a:noFill/>
          </a:ln>
        </p:spPr>
      </p:pic>
      <p:pic>
        <p:nvPicPr>
          <p:cNvPr id="58" name="Google Shape;58;p13"/>
          <p:cNvPicPr preferRelativeResize="0"/>
          <p:nvPr/>
        </p:nvPicPr>
        <p:blipFill>
          <a:blip r:embed="rId7">
            <a:alphaModFix/>
          </a:blip>
          <a:stretch>
            <a:fillRect/>
          </a:stretch>
        </p:blipFill>
        <p:spPr>
          <a:xfrm>
            <a:off x="379475" y="273200"/>
            <a:ext cx="647700" cy="457200"/>
          </a:xfrm>
          <a:prstGeom prst="rect">
            <a:avLst/>
          </a:prstGeom>
          <a:noFill/>
          <a:ln>
            <a:noFill/>
          </a:ln>
        </p:spPr>
      </p:pic>
      <p:pic>
        <p:nvPicPr>
          <p:cNvPr id="59" name="Google Shape;59;p13"/>
          <p:cNvPicPr preferRelativeResize="0"/>
          <p:nvPr/>
        </p:nvPicPr>
        <p:blipFill>
          <a:blip r:embed="rId8">
            <a:alphaModFix/>
          </a:blip>
          <a:stretch>
            <a:fillRect/>
          </a:stretch>
        </p:blipFill>
        <p:spPr>
          <a:xfrm rot="4325370">
            <a:off x="8248025" y="256850"/>
            <a:ext cx="571500" cy="647700"/>
          </a:xfrm>
          <a:prstGeom prst="rect">
            <a:avLst/>
          </a:prstGeom>
          <a:noFill/>
          <a:ln>
            <a:noFill/>
          </a:ln>
        </p:spPr>
      </p:pic>
      <p:pic>
        <p:nvPicPr>
          <p:cNvPr id="60" name="Google Shape;60;p13"/>
          <p:cNvPicPr preferRelativeResize="0"/>
          <p:nvPr/>
        </p:nvPicPr>
        <p:blipFill>
          <a:blip r:embed="rId9">
            <a:alphaModFix/>
          </a:blip>
          <a:stretch>
            <a:fillRect/>
          </a:stretch>
        </p:blipFill>
        <p:spPr>
          <a:xfrm>
            <a:off x="7214775" y="323525"/>
            <a:ext cx="876300" cy="514350"/>
          </a:xfrm>
          <a:prstGeom prst="rect">
            <a:avLst/>
          </a:prstGeom>
          <a:noFill/>
          <a:ln>
            <a:noFill/>
          </a:ln>
        </p:spPr>
      </p:pic>
      <p:pic>
        <p:nvPicPr>
          <p:cNvPr id="61" name="Google Shape;61;p13"/>
          <p:cNvPicPr preferRelativeResize="0"/>
          <p:nvPr/>
        </p:nvPicPr>
        <p:blipFill>
          <a:blip r:embed="rId9">
            <a:alphaModFix/>
          </a:blip>
          <a:stretch>
            <a:fillRect/>
          </a:stretch>
        </p:blipFill>
        <p:spPr>
          <a:xfrm rot="-4964143">
            <a:off x="8095625" y="1247975"/>
            <a:ext cx="876300" cy="514350"/>
          </a:xfrm>
          <a:prstGeom prst="rect">
            <a:avLst/>
          </a:prstGeom>
          <a:noFill/>
          <a:ln>
            <a:noFill/>
          </a:ln>
        </p:spPr>
      </p:pic>
      <p:pic>
        <p:nvPicPr>
          <p:cNvPr id="6" name="Picture 5">
            <a:extLst>
              <a:ext uri="{FF2B5EF4-FFF2-40B4-BE49-F238E27FC236}">
                <a16:creationId xmlns:a16="http://schemas.microsoft.com/office/drawing/2014/main" id="{35614B14-1BE8-7029-2EF6-E363E4BDA418}"/>
              </a:ext>
            </a:extLst>
          </p:cNvPr>
          <p:cNvPicPr>
            <a:picLocks noChangeAspect="1"/>
          </p:cNvPicPr>
          <p:nvPr/>
        </p:nvPicPr>
        <p:blipFill>
          <a:blip r:embed="rId10"/>
          <a:stretch>
            <a:fillRect/>
          </a:stretch>
        </p:blipFill>
        <p:spPr>
          <a:xfrm rot="16200000">
            <a:off x="2226739" y="-1624762"/>
            <a:ext cx="4754120" cy="8415999"/>
          </a:xfrm>
          <a:prstGeom prst="rect">
            <a:avLst/>
          </a:prstGeom>
        </p:spPr>
      </p:pic>
    </p:spTree>
    <p:extLst>
      <p:ext uri="{BB962C8B-B14F-4D97-AF65-F5344CB8AC3E}">
        <p14:creationId xmlns:p14="http://schemas.microsoft.com/office/powerpoint/2010/main" val="2103484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28375"/>
            <a:ext cx="9207599" cy="5223226"/>
          </a:xfrm>
          <a:prstGeom prst="rect">
            <a:avLst/>
          </a:prstGeom>
          <a:noFill/>
          <a:ln>
            <a:noFill/>
          </a:ln>
        </p:spPr>
      </p:pic>
      <p:pic>
        <p:nvPicPr>
          <p:cNvPr id="55" name="Google Shape;55;p13"/>
          <p:cNvPicPr preferRelativeResize="0"/>
          <p:nvPr/>
        </p:nvPicPr>
        <p:blipFill>
          <a:blip r:embed="rId4">
            <a:alphaModFix/>
          </a:blip>
          <a:stretch>
            <a:fillRect/>
          </a:stretch>
        </p:blipFill>
        <p:spPr>
          <a:xfrm>
            <a:off x="-27488" y="38821"/>
            <a:ext cx="9101575" cy="4895475"/>
          </a:xfrm>
          <a:prstGeom prst="rect">
            <a:avLst/>
          </a:prstGeom>
          <a:noFill/>
          <a:ln>
            <a:noFill/>
          </a:ln>
        </p:spPr>
      </p:pic>
      <p:pic>
        <p:nvPicPr>
          <p:cNvPr id="56" name="Google Shape;56;p13"/>
          <p:cNvPicPr preferRelativeResize="0"/>
          <p:nvPr/>
        </p:nvPicPr>
        <p:blipFill>
          <a:blip r:embed="rId5">
            <a:alphaModFix/>
          </a:blip>
          <a:stretch>
            <a:fillRect/>
          </a:stretch>
        </p:blipFill>
        <p:spPr>
          <a:xfrm>
            <a:off x="7214775" y="4105502"/>
            <a:ext cx="1464437" cy="585800"/>
          </a:xfrm>
          <a:prstGeom prst="rect">
            <a:avLst/>
          </a:prstGeom>
          <a:noFill/>
          <a:ln>
            <a:noFill/>
          </a:ln>
        </p:spPr>
      </p:pic>
      <p:pic>
        <p:nvPicPr>
          <p:cNvPr id="57" name="Google Shape;57;p13"/>
          <p:cNvPicPr preferRelativeResize="0"/>
          <p:nvPr/>
        </p:nvPicPr>
        <p:blipFill>
          <a:blip r:embed="rId6">
            <a:alphaModFix/>
          </a:blip>
          <a:stretch>
            <a:fillRect/>
          </a:stretch>
        </p:blipFill>
        <p:spPr>
          <a:xfrm>
            <a:off x="200182" y="3469340"/>
            <a:ext cx="1184865" cy="1685647"/>
          </a:xfrm>
          <a:prstGeom prst="rect">
            <a:avLst/>
          </a:prstGeom>
          <a:noFill/>
          <a:ln>
            <a:noFill/>
          </a:ln>
        </p:spPr>
      </p:pic>
      <p:pic>
        <p:nvPicPr>
          <p:cNvPr id="58" name="Google Shape;58;p13"/>
          <p:cNvPicPr preferRelativeResize="0"/>
          <p:nvPr/>
        </p:nvPicPr>
        <p:blipFill>
          <a:blip r:embed="rId7">
            <a:alphaModFix/>
          </a:blip>
          <a:stretch>
            <a:fillRect/>
          </a:stretch>
        </p:blipFill>
        <p:spPr>
          <a:xfrm>
            <a:off x="379475" y="273200"/>
            <a:ext cx="647700" cy="457200"/>
          </a:xfrm>
          <a:prstGeom prst="rect">
            <a:avLst/>
          </a:prstGeom>
          <a:noFill/>
          <a:ln>
            <a:noFill/>
          </a:ln>
        </p:spPr>
      </p:pic>
      <p:pic>
        <p:nvPicPr>
          <p:cNvPr id="59" name="Google Shape;59;p13"/>
          <p:cNvPicPr preferRelativeResize="0"/>
          <p:nvPr/>
        </p:nvPicPr>
        <p:blipFill>
          <a:blip r:embed="rId8">
            <a:alphaModFix/>
          </a:blip>
          <a:stretch>
            <a:fillRect/>
          </a:stretch>
        </p:blipFill>
        <p:spPr>
          <a:xfrm rot="4325370">
            <a:off x="8248025" y="256850"/>
            <a:ext cx="571500" cy="647700"/>
          </a:xfrm>
          <a:prstGeom prst="rect">
            <a:avLst/>
          </a:prstGeom>
          <a:noFill/>
          <a:ln>
            <a:noFill/>
          </a:ln>
        </p:spPr>
      </p:pic>
      <p:pic>
        <p:nvPicPr>
          <p:cNvPr id="60" name="Google Shape;60;p13"/>
          <p:cNvPicPr preferRelativeResize="0"/>
          <p:nvPr/>
        </p:nvPicPr>
        <p:blipFill>
          <a:blip r:embed="rId9">
            <a:alphaModFix/>
          </a:blip>
          <a:stretch>
            <a:fillRect/>
          </a:stretch>
        </p:blipFill>
        <p:spPr>
          <a:xfrm>
            <a:off x="7214775" y="323525"/>
            <a:ext cx="876300" cy="514350"/>
          </a:xfrm>
          <a:prstGeom prst="rect">
            <a:avLst/>
          </a:prstGeom>
          <a:noFill/>
          <a:ln>
            <a:noFill/>
          </a:ln>
        </p:spPr>
      </p:pic>
      <p:pic>
        <p:nvPicPr>
          <p:cNvPr id="61" name="Google Shape;61;p13"/>
          <p:cNvPicPr preferRelativeResize="0"/>
          <p:nvPr/>
        </p:nvPicPr>
        <p:blipFill>
          <a:blip r:embed="rId9">
            <a:alphaModFix/>
          </a:blip>
          <a:stretch>
            <a:fillRect/>
          </a:stretch>
        </p:blipFill>
        <p:spPr>
          <a:xfrm rot="-4964143">
            <a:off x="8095625" y="1247975"/>
            <a:ext cx="876300" cy="514350"/>
          </a:xfrm>
          <a:prstGeom prst="rect">
            <a:avLst/>
          </a:prstGeom>
          <a:noFill/>
          <a:ln>
            <a:noFill/>
          </a:ln>
        </p:spPr>
      </p:pic>
      <p:sp>
        <p:nvSpPr>
          <p:cNvPr id="3" name="Title 2">
            <a:extLst>
              <a:ext uri="{FF2B5EF4-FFF2-40B4-BE49-F238E27FC236}">
                <a16:creationId xmlns:a16="http://schemas.microsoft.com/office/drawing/2014/main" id="{A7124E03-EE0F-1516-C37E-E62174F83A56}"/>
              </a:ext>
            </a:extLst>
          </p:cNvPr>
          <p:cNvSpPr>
            <a:spLocks noGrp="1"/>
          </p:cNvSpPr>
          <p:nvPr>
            <p:ph type="title"/>
          </p:nvPr>
        </p:nvSpPr>
        <p:spPr>
          <a:xfrm>
            <a:off x="1027174" y="445025"/>
            <a:ext cx="3943787" cy="572700"/>
          </a:xfrm>
        </p:spPr>
        <p:txBody>
          <a:bodyPr>
            <a:normAutofit fontScale="90000"/>
          </a:bodyPr>
          <a:lstStyle/>
          <a:p>
            <a:r>
              <a:rPr lang="en-US" dirty="0">
                <a:solidFill>
                  <a:schemeClr val="bg1"/>
                </a:solidFill>
              </a:rPr>
              <a:t>Imaging Department Cyber-Attack Code Guide</a:t>
            </a:r>
          </a:p>
        </p:txBody>
      </p:sp>
      <p:sp>
        <p:nvSpPr>
          <p:cNvPr id="4" name="Text Placeholder 3">
            <a:extLst>
              <a:ext uri="{FF2B5EF4-FFF2-40B4-BE49-F238E27FC236}">
                <a16:creationId xmlns:a16="http://schemas.microsoft.com/office/drawing/2014/main" id="{406F3348-DED2-437B-1FFF-AABBA0B10565}"/>
              </a:ext>
            </a:extLst>
          </p:cNvPr>
          <p:cNvSpPr>
            <a:spLocks noGrp="1"/>
          </p:cNvSpPr>
          <p:nvPr>
            <p:ph type="body" idx="1"/>
          </p:nvPr>
        </p:nvSpPr>
        <p:spPr>
          <a:xfrm>
            <a:off x="311700" y="1880647"/>
            <a:ext cx="4659261" cy="2688228"/>
          </a:xfrm>
        </p:spPr>
        <p:txBody>
          <a:bodyPr/>
          <a:lstStyle/>
          <a:p>
            <a:r>
              <a:rPr lang="en-US" dirty="0">
                <a:solidFill>
                  <a:schemeClr val="bg1"/>
                </a:solidFill>
              </a:rPr>
              <a:t>A list of all CPT codes by modality</a:t>
            </a:r>
          </a:p>
          <a:p>
            <a:r>
              <a:rPr lang="en-US" dirty="0">
                <a:solidFill>
                  <a:schemeClr val="bg1"/>
                </a:solidFill>
              </a:rPr>
              <a:t>Printed, laminated and available on each and every imaging modality</a:t>
            </a:r>
          </a:p>
          <a:p>
            <a:r>
              <a:rPr lang="en-US" dirty="0">
                <a:solidFill>
                  <a:schemeClr val="bg1"/>
                </a:solidFill>
              </a:rPr>
              <a:t>The most common CPTs can be  highlighted</a:t>
            </a:r>
          </a:p>
          <a:p>
            <a:r>
              <a:rPr lang="en-US" i="1" dirty="0">
                <a:solidFill>
                  <a:schemeClr val="bg1"/>
                </a:solidFill>
              </a:rPr>
              <a:t>Or</a:t>
            </a:r>
            <a:r>
              <a:rPr lang="en-US" dirty="0">
                <a:solidFill>
                  <a:schemeClr val="bg1"/>
                </a:solidFill>
              </a:rPr>
              <a:t>… you can find these on the web</a:t>
            </a:r>
          </a:p>
        </p:txBody>
      </p:sp>
      <p:pic>
        <p:nvPicPr>
          <p:cNvPr id="5" name="Picture 4">
            <a:extLst>
              <a:ext uri="{FF2B5EF4-FFF2-40B4-BE49-F238E27FC236}">
                <a16:creationId xmlns:a16="http://schemas.microsoft.com/office/drawing/2014/main" id="{216997B7-88D3-0123-9FE5-7E4AD579067B}"/>
              </a:ext>
            </a:extLst>
          </p:cNvPr>
          <p:cNvPicPr>
            <a:picLocks noChangeAspect="1"/>
          </p:cNvPicPr>
          <p:nvPr/>
        </p:nvPicPr>
        <p:blipFill>
          <a:blip r:embed="rId10"/>
          <a:stretch>
            <a:fillRect/>
          </a:stretch>
        </p:blipFill>
        <p:spPr>
          <a:xfrm>
            <a:off x="5115240" y="33738"/>
            <a:ext cx="4007602" cy="5143500"/>
          </a:xfrm>
          <a:prstGeom prst="rect">
            <a:avLst/>
          </a:prstGeom>
        </p:spPr>
      </p:pic>
    </p:spTree>
    <p:extLst>
      <p:ext uri="{BB962C8B-B14F-4D97-AF65-F5344CB8AC3E}">
        <p14:creationId xmlns:p14="http://schemas.microsoft.com/office/powerpoint/2010/main" val="3310018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28375"/>
            <a:ext cx="9207599" cy="5223226"/>
          </a:xfrm>
          <a:prstGeom prst="rect">
            <a:avLst/>
          </a:prstGeom>
          <a:noFill/>
          <a:ln>
            <a:noFill/>
          </a:ln>
        </p:spPr>
      </p:pic>
      <p:pic>
        <p:nvPicPr>
          <p:cNvPr id="55" name="Google Shape;55;p13"/>
          <p:cNvPicPr preferRelativeResize="0"/>
          <p:nvPr/>
        </p:nvPicPr>
        <p:blipFill>
          <a:blip r:embed="rId4">
            <a:alphaModFix/>
          </a:blip>
          <a:stretch>
            <a:fillRect/>
          </a:stretch>
        </p:blipFill>
        <p:spPr>
          <a:xfrm>
            <a:off x="0" y="38821"/>
            <a:ext cx="9101575" cy="4895475"/>
          </a:xfrm>
          <a:prstGeom prst="rect">
            <a:avLst/>
          </a:prstGeom>
          <a:noFill/>
          <a:ln>
            <a:noFill/>
          </a:ln>
        </p:spPr>
      </p:pic>
      <p:pic>
        <p:nvPicPr>
          <p:cNvPr id="56" name="Google Shape;56;p13"/>
          <p:cNvPicPr preferRelativeResize="0"/>
          <p:nvPr/>
        </p:nvPicPr>
        <p:blipFill>
          <a:blip r:embed="rId5">
            <a:alphaModFix/>
          </a:blip>
          <a:stretch>
            <a:fillRect/>
          </a:stretch>
        </p:blipFill>
        <p:spPr>
          <a:xfrm>
            <a:off x="7214775" y="4105502"/>
            <a:ext cx="1464437" cy="585800"/>
          </a:xfrm>
          <a:prstGeom prst="rect">
            <a:avLst/>
          </a:prstGeom>
          <a:noFill/>
          <a:ln>
            <a:noFill/>
          </a:ln>
        </p:spPr>
      </p:pic>
      <p:pic>
        <p:nvPicPr>
          <p:cNvPr id="57" name="Google Shape;57;p13"/>
          <p:cNvPicPr preferRelativeResize="0"/>
          <p:nvPr/>
        </p:nvPicPr>
        <p:blipFill>
          <a:blip r:embed="rId6">
            <a:alphaModFix/>
          </a:blip>
          <a:stretch>
            <a:fillRect/>
          </a:stretch>
        </p:blipFill>
        <p:spPr>
          <a:xfrm>
            <a:off x="200182" y="3469340"/>
            <a:ext cx="1184865" cy="1685647"/>
          </a:xfrm>
          <a:prstGeom prst="rect">
            <a:avLst/>
          </a:prstGeom>
          <a:noFill/>
          <a:ln>
            <a:noFill/>
          </a:ln>
        </p:spPr>
      </p:pic>
      <p:pic>
        <p:nvPicPr>
          <p:cNvPr id="58" name="Google Shape;58;p13"/>
          <p:cNvPicPr preferRelativeResize="0"/>
          <p:nvPr/>
        </p:nvPicPr>
        <p:blipFill>
          <a:blip r:embed="rId7">
            <a:alphaModFix/>
          </a:blip>
          <a:stretch>
            <a:fillRect/>
          </a:stretch>
        </p:blipFill>
        <p:spPr>
          <a:xfrm>
            <a:off x="379475" y="273200"/>
            <a:ext cx="647700" cy="457200"/>
          </a:xfrm>
          <a:prstGeom prst="rect">
            <a:avLst/>
          </a:prstGeom>
          <a:noFill/>
          <a:ln>
            <a:noFill/>
          </a:ln>
        </p:spPr>
      </p:pic>
      <p:pic>
        <p:nvPicPr>
          <p:cNvPr id="59" name="Google Shape;59;p13"/>
          <p:cNvPicPr preferRelativeResize="0"/>
          <p:nvPr/>
        </p:nvPicPr>
        <p:blipFill>
          <a:blip r:embed="rId8">
            <a:alphaModFix/>
          </a:blip>
          <a:stretch>
            <a:fillRect/>
          </a:stretch>
        </p:blipFill>
        <p:spPr>
          <a:xfrm rot="4325370">
            <a:off x="8248025" y="256850"/>
            <a:ext cx="571500" cy="647700"/>
          </a:xfrm>
          <a:prstGeom prst="rect">
            <a:avLst/>
          </a:prstGeom>
          <a:noFill/>
          <a:ln>
            <a:noFill/>
          </a:ln>
        </p:spPr>
      </p:pic>
      <p:pic>
        <p:nvPicPr>
          <p:cNvPr id="60" name="Google Shape;60;p13"/>
          <p:cNvPicPr preferRelativeResize="0"/>
          <p:nvPr/>
        </p:nvPicPr>
        <p:blipFill>
          <a:blip r:embed="rId9">
            <a:alphaModFix/>
          </a:blip>
          <a:stretch>
            <a:fillRect/>
          </a:stretch>
        </p:blipFill>
        <p:spPr>
          <a:xfrm>
            <a:off x="7214775" y="323525"/>
            <a:ext cx="876300" cy="514350"/>
          </a:xfrm>
          <a:prstGeom prst="rect">
            <a:avLst/>
          </a:prstGeom>
          <a:noFill/>
          <a:ln>
            <a:noFill/>
          </a:ln>
        </p:spPr>
      </p:pic>
      <p:pic>
        <p:nvPicPr>
          <p:cNvPr id="61" name="Google Shape;61;p13"/>
          <p:cNvPicPr preferRelativeResize="0"/>
          <p:nvPr/>
        </p:nvPicPr>
        <p:blipFill>
          <a:blip r:embed="rId9">
            <a:alphaModFix/>
          </a:blip>
          <a:stretch>
            <a:fillRect/>
          </a:stretch>
        </p:blipFill>
        <p:spPr>
          <a:xfrm rot="-4964143">
            <a:off x="8095625" y="1247975"/>
            <a:ext cx="876300" cy="514350"/>
          </a:xfrm>
          <a:prstGeom prst="rect">
            <a:avLst/>
          </a:prstGeom>
          <a:noFill/>
          <a:ln>
            <a:noFill/>
          </a:ln>
        </p:spPr>
      </p:pic>
      <p:pic>
        <p:nvPicPr>
          <p:cNvPr id="5" name="Picture 4">
            <a:extLst>
              <a:ext uri="{FF2B5EF4-FFF2-40B4-BE49-F238E27FC236}">
                <a16:creationId xmlns:a16="http://schemas.microsoft.com/office/drawing/2014/main" id="{216997B7-88D3-0123-9FE5-7E4AD579067B}"/>
              </a:ext>
            </a:extLst>
          </p:cNvPr>
          <p:cNvPicPr>
            <a:picLocks noChangeAspect="1"/>
          </p:cNvPicPr>
          <p:nvPr/>
        </p:nvPicPr>
        <p:blipFill>
          <a:blip r:embed="rId10"/>
          <a:stretch>
            <a:fillRect/>
          </a:stretch>
        </p:blipFill>
        <p:spPr>
          <a:xfrm>
            <a:off x="5115240" y="33738"/>
            <a:ext cx="4007602" cy="5143500"/>
          </a:xfrm>
          <a:prstGeom prst="rect">
            <a:avLst/>
          </a:prstGeom>
        </p:spPr>
      </p:pic>
      <p:pic>
        <p:nvPicPr>
          <p:cNvPr id="9" name="Picture 8">
            <a:extLst>
              <a:ext uri="{FF2B5EF4-FFF2-40B4-BE49-F238E27FC236}">
                <a16:creationId xmlns:a16="http://schemas.microsoft.com/office/drawing/2014/main" id="{5D1FFAB8-84EB-3497-0ECA-413097A457C1}"/>
              </a:ext>
            </a:extLst>
          </p:cNvPr>
          <p:cNvPicPr>
            <a:picLocks noChangeAspect="1"/>
          </p:cNvPicPr>
          <p:nvPr/>
        </p:nvPicPr>
        <p:blipFill>
          <a:blip r:embed="rId11"/>
          <a:stretch>
            <a:fillRect/>
          </a:stretch>
        </p:blipFill>
        <p:spPr>
          <a:xfrm>
            <a:off x="969486" y="33738"/>
            <a:ext cx="3644935" cy="5122804"/>
          </a:xfrm>
          <a:prstGeom prst="rect">
            <a:avLst/>
          </a:prstGeom>
        </p:spPr>
      </p:pic>
      <p:sp>
        <p:nvSpPr>
          <p:cNvPr id="13" name="Rectangle: Rounded Corners 12">
            <a:extLst>
              <a:ext uri="{FF2B5EF4-FFF2-40B4-BE49-F238E27FC236}">
                <a16:creationId xmlns:a16="http://schemas.microsoft.com/office/drawing/2014/main" id="{FB3D1D80-315D-2EAF-1362-F7691C9F0A69}"/>
              </a:ext>
            </a:extLst>
          </p:cNvPr>
          <p:cNvSpPr/>
          <p:nvPr/>
        </p:nvSpPr>
        <p:spPr>
          <a:xfrm>
            <a:off x="1020258" y="3342980"/>
            <a:ext cx="3583541" cy="839032"/>
          </a:xfrm>
          <a:prstGeom prst="roundRect">
            <a:avLst/>
          </a:prstGeom>
          <a:noFill/>
          <a:ln w="476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8386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28375"/>
            <a:ext cx="9207599" cy="5223226"/>
          </a:xfrm>
          <a:prstGeom prst="rect">
            <a:avLst/>
          </a:prstGeom>
          <a:noFill/>
          <a:ln>
            <a:noFill/>
          </a:ln>
        </p:spPr>
      </p:pic>
      <p:pic>
        <p:nvPicPr>
          <p:cNvPr id="55" name="Google Shape;55;p13"/>
          <p:cNvPicPr preferRelativeResize="0"/>
          <p:nvPr/>
        </p:nvPicPr>
        <p:blipFill>
          <a:blip r:embed="rId4">
            <a:alphaModFix/>
          </a:blip>
          <a:stretch>
            <a:fillRect/>
          </a:stretch>
        </p:blipFill>
        <p:spPr>
          <a:xfrm>
            <a:off x="-27488" y="38821"/>
            <a:ext cx="9101575" cy="4895475"/>
          </a:xfrm>
          <a:prstGeom prst="rect">
            <a:avLst/>
          </a:prstGeom>
          <a:noFill/>
          <a:ln>
            <a:noFill/>
          </a:ln>
        </p:spPr>
      </p:pic>
      <p:pic>
        <p:nvPicPr>
          <p:cNvPr id="56" name="Google Shape;56;p13"/>
          <p:cNvPicPr preferRelativeResize="0"/>
          <p:nvPr/>
        </p:nvPicPr>
        <p:blipFill>
          <a:blip r:embed="rId5">
            <a:alphaModFix/>
          </a:blip>
          <a:stretch>
            <a:fillRect/>
          </a:stretch>
        </p:blipFill>
        <p:spPr>
          <a:xfrm>
            <a:off x="7214775" y="4105502"/>
            <a:ext cx="1464437" cy="585800"/>
          </a:xfrm>
          <a:prstGeom prst="rect">
            <a:avLst/>
          </a:prstGeom>
          <a:noFill/>
          <a:ln>
            <a:noFill/>
          </a:ln>
        </p:spPr>
      </p:pic>
      <p:pic>
        <p:nvPicPr>
          <p:cNvPr id="57" name="Google Shape;57;p13"/>
          <p:cNvPicPr preferRelativeResize="0"/>
          <p:nvPr/>
        </p:nvPicPr>
        <p:blipFill>
          <a:blip r:embed="rId6">
            <a:alphaModFix/>
          </a:blip>
          <a:stretch>
            <a:fillRect/>
          </a:stretch>
        </p:blipFill>
        <p:spPr>
          <a:xfrm>
            <a:off x="200182" y="3469340"/>
            <a:ext cx="1184865" cy="1685647"/>
          </a:xfrm>
          <a:prstGeom prst="rect">
            <a:avLst/>
          </a:prstGeom>
          <a:noFill/>
          <a:ln>
            <a:noFill/>
          </a:ln>
        </p:spPr>
      </p:pic>
      <p:pic>
        <p:nvPicPr>
          <p:cNvPr id="58" name="Google Shape;58;p13"/>
          <p:cNvPicPr preferRelativeResize="0"/>
          <p:nvPr/>
        </p:nvPicPr>
        <p:blipFill>
          <a:blip r:embed="rId7">
            <a:alphaModFix/>
          </a:blip>
          <a:stretch>
            <a:fillRect/>
          </a:stretch>
        </p:blipFill>
        <p:spPr>
          <a:xfrm>
            <a:off x="379475" y="273200"/>
            <a:ext cx="647700" cy="457200"/>
          </a:xfrm>
          <a:prstGeom prst="rect">
            <a:avLst/>
          </a:prstGeom>
          <a:noFill/>
          <a:ln>
            <a:noFill/>
          </a:ln>
        </p:spPr>
      </p:pic>
      <p:pic>
        <p:nvPicPr>
          <p:cNvPr id="59" name="Google Shape;59;p13"/>
          <p:cNvPicPr preferRelativeResize="0"/>
          <p:nvPr/>
        </p:nvPicPr>
        <p:blipFill>
          <a:blip r:embed="rId8">
            <a:alphaModFix/>
          </a:blip>
          <a:stretch>
            <a:fillRect/>
          </a:stretch>
        </p:blipFill>
        <p:spPr>
          <a:xfrm rot="4325370">
            <a:off x="8248025" y="256850"/>
            <a:ext cx="571500" cy="647700"/>
          </a:xfrm>
          <a:prstGeom prst="rect">
            <a:avLst/>
          </a:prstGeom>
          <a:noFill/>
          <a:ln>
            <a:noFill/>
          </a:ln>
        </p:spPr>
      </p:pic>
      <p:pic>
        <p:nvPicPr>
          <p:cNvPr id="60" name="Google Shape;60;p13"/>
          <p:cNvPicPr preferRelativeResize="0"/>
          <p:nvPr/>
        </p:nvPicPr>
        <p:blipFill>
          <a:blip r:embed="rId9">
            <a:alphaModFix/>
          </a:blip>
          <a:stretch>
            <a:fillRect/>
          </a:stretch>
        </p:blipFill>
        <p:spPr>
          <a:xfrm>
            <a:off x="7214775" y="323525"/>
            <a:ext cx="876300" cy="514350"/>
          </a:xfrm>
          <a:prstGeom prst="rect">
            <a:avLst/>
          </a:prstGeom>
          <a:noFill/>
          <a:ln>
            <a:noFill/>
          </a:ln>
        </p:spPr>
      </p:pic>
      <p:pic>
        <p:nvPicPr>
          <p:cNvPr id="61" name="Google Shape;61;p13"/>
          <p:cNvPicPr preferRelativeResize="0"/>
          <p:nvPr/>
        </p:nvPicPr>
        <p:blipFill>
          <a:blip r:embed="rId9">
            <a:alphaModFix/>
          </a:blip>
          <a:stretch>
            <a:fillRect/>
          </a:stretch>
        </p:blipFill>
        <p:spPr>
          <a:xfrm rot="-4964143">
            <a:off x="8095625" y="1247975"/>
            <a:ext cx="876300" cy="514350"/>
          </a:xfrm>
          <a:prstGeom prst="rect">
            <a:avLst/>
          </a:prstGeom>
          <a:noFill/>
          <a:ln>
            <a:noFill/>
          </a:ln>
        </p:spPr>
      </p:pic>
      <p:sp>
        <p:nvSpPr>
          <p:cNvPr id="3" name="Title 2">
            <a:extLst>
              <a:ext uri="{FF2B5EF4-FFF2-40B4-BE49-F238E27FC236}">
                <a16:creationId xmlns:a16="http://schemas.microsoft.com/office/drawing/2014/main" id="{A7124E03-EE0F-1516-C37E-E62174F83A56}"/>
              </a:ext>
            </a:extLst>
          </p:cNvPr>
          <p:cNvSpPr>
            <a:spLocks noGrp="1"/>
          </p:cNvSpPr>
          <p:nvPr>
            <p:ph type="title"/>
          </p:nvPr>
        </p:nvSpPr>
        <p:spPr>
          <a:xfrm>
            <a:off x="1027174" y="445024"/>
            <a:ext cx="7023785" cy="1093105"/>
          </a:xfrm>
        </p:spPr>
        <p:txBody>
          <a:bodyPr>
            <a:normAutofit/>
          </a:bodyPr>
          <a:lstStyle/>
          <a:p>
            <a:r>
              <a:rPr lang="en-US" dirty="0">
                <a:solidFill>
                  <a:schemeClr val="bg1"/>
                </a:solidFill>
              </a:rPr>
              <a:t>Why is healthcare one of the biggest targets for cyber-attacks</a:t>
            </a:r>
          </a:p>
        </p:txBody>
      </p:sp>
      <p:sp>
        <p:nvSpPr>
          <p:cNvPr id="4" name="Text Placeholder 3">
            <a:extLst>
              <a:ext uri="{FF2B5EF4-FFF2-40B4-BE49-F238E27FC236}">
                <a16:creationId xmlns:a16="http://schemas.microsoft.com/office/drawing/2014/main" id="{406F3348-DED2-437B-1FFF-AABBA0B10565}"/>
              </a:ext>
            </a:extLst>
          </p:cNvPr>
          <p:cNvSpPr>
            <a:spLocks noGrp="1"/>
          </p:cNvSpPr>
          <p:nvPr>
            <p:ph type="body" idx="1"/>
          </p:nvPr>
        </p:nvSpPr>
        <p:spPr>
          <a:xfrm>
            <a:off x="343499" y="1539000"/>
            <a:ext cx="8520600" cy="2786815"/>
          </a:xfrm>
        </p:spPr>
        <p:txBody>
          <a:bodyPr>
            <a:normAutofit/>
          </a:bodyPr>
          <a:lstStyle/>
          <a:p>
            <a:pPr algn="l"/>
            <a:r>
              <a:rPr lang="en-US" i="0" dirty="0">
                <a:solidFill>
                  <a:schemeClr val="bg1"/>
                </a:solidFill>
                <a:effectLst/>
                <a:latin typeface="Montserrat" panose="00000500000000000000" pitchFamily="2" charset="0"/>
              </a:rPr>
              <a:t>Private patient information is worth a lot of money to attackers</a:t>
            </a:r>
          </a:p>
          <a:p>
            <a:r>
              <a:rPr lang="en-US" i="0" dirty="0">
                <a:solidFill>
                  <a:schemeClr val="bg1"/>
                </a:solidFill>
                <a:effectLst/>
                <a:latin typeface="Montserrat" panose="00000500000000000000" pitchFamily="2" charset="0"/>
              </a:rPr>
              <a:t>Medical devices are an easy entry point for attackers</a:t>
            </a:r>
          </a:p>
          <a:p>
            <a:r>
              <a:rPr lang="en-US" i="0" dirty="0">
                <a:solidFill>
                  <a:schemeClr val="bg1"/>
                </a:solidFill>
                <a:effectLst/>
                <a:latin typeface="Montserrat" panose="00000500000000000000" pitchFamily="2" charset="0"/>
              </a:rPr>
              <a:t>Staff need to access data remotely, opening up more opportunities for attack</a:t>
            </a:r>
          </a:p>
          <a:p>
            <a:r>
              <a:rPr lang="en-US" i="0" dirty="0">
                <a:solidFill>
                  <a:schemeClr val="bg1"/>
                </a:solidFill>
                <a:effectLst/>
                <a:latin typeface="Montserrat" panose="00000500000000000000" pitchFamily="2" charset="0"/>
              </a:rPr>
              <a:t>Workers don’t want to disrupt convenient working practices with the introduction of new technology</a:t>
            </a:r>
          </a:p>
          <a:p>
            <a:pPr marL="114300" indent="0">
              <a:buNone/>
            </a:pPr>
            <a:endParaRPr lang="en-US" dirty="0">
              <a:solidFill>
                <a:schemeClr val="bg1"/>
              </a:solidFill>
            </a:endParaRPr>
          </a:p>
          <a:p>
            <a:pPr lvl="1"/>
            <a:endParaRPr lang="en-US" dirty="0">
              <a:solidFill>
                <a:schemeClr val="bg1"/>
              </a:solidFill>
            </a:endParaRPr>
          </a:p>
          <a:p>
            <a:endParaRPr lang="en-US" dirty="0">
              <a:solidFill>
                <a:schemeClr val="bg1"/>
              </a:solidFill>
            </a:endParaRPr>
          </a:p>
          <a:p>
            <a:pPr lvl="1"/>
            <a:endParaRPr lang="en-US" dirty="0">
              <a:solidFill>
                <a:schemeClr val="bg1"/>
              </a:solidFill>
            </a:endParaRPr>
          </a:p>
        </p:txBody>
      </p:sp>
    </p:spTree>
    <p:extLst>
      <p:ext uri="{BB962C8B-B14F-4D97-AF65-F5344CB8AC3E}">
        <p14:creationId xmlns:p14="http://schemas.microsoft.com/office/powerpoint/2010/main" val="1661646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28375"/>
            <a:ext cx="9207599" cy="5223226"/>
          </a:xfrm>
          <a:prstGeom prst="rect">
            <a:avLst/>
          </a:prstGeom>
          <a:noFill/>
          <a:ln>
            <a:noFill/>
          </a:ln>
        </p:spPr>
      </p:pic>
      <p:pic>
        <p:nvPicPr>
          <p:cNvPr id="55" name="Google Shape;55;p13"/>
          <p:cNvPicPr preferRelativeResize="0"/>
          <p:nvPr/>
        </p:nvPicPr>
        <p:blipFill>
          <a:blip r:embed="rId4">
            <a:alphaModFix/>
          </a:blip>
          <a:stretch>
            <a:fillRect/>
          </a:stretch>
        </p:blipFill>
        <p:spPr>
          <a:xfrm>
            <a:off x="-12951" y="0"/>
            <a:ext cx="9101575" cy="4895475"/>
          </a:xfrm>
          <a:prstGeom prst="rect">
            <a:avLst/>
          </a:prstGeom>
          <a:noFill/>
          <a:ln>
            <a:noFill/>
          </a:ln>
        </p:spPr>
      </p:pic>
      <p:pic>
        <p:nvPicPr>
          <p:cNvPr id="56" name="Google Shape;56;p13"/>
          <p:cNvPicPr preferRelativeResize="0"/>
          <p:nvPr/>
        </p:nvPicPr>
        <p:blipFill>
          <a:blip r:embed="rId5">
            <a:alphaModFix/>
          </a:blip>
          <a:stretch>
            <a:fillRect/>
          </a:stretch>
        </p:blipFill>
        <p:spPr>
          <a:xfrm>
            <a:off x="7214775" y="4105502"/>
            <a:ext cx="1464437" cy="585800"/>
          </a:xfrm>
          <a:prstGeom prst="rect">
            <a:avLst/>
          </a:prstGeom>
          <a:noFill/>
          <a:ln>
            <a:noFill/>
          </a:ln>
        </p:spPr>
      </p:pic>
      <p:pic>
        <p:nvPicPr>
          <p:cNvPr id="57" name="Google Shape;57;p13"/>
          <p:cNvPicPr preferRelativeResize="0"/>
          <p:nvPr/>
        </p:nvPicPr>
        <p:blipFill>
          <a:blip r:embed="rId6">
            <a:alphaModFix/>
          </a:blip>
          <a:stretch>
            <a:fillRect/>
          </a:stretch>
        </p:blipFill>
        <p:spPr>
          <a:xfrm>
            <a:off x="200182" y="3469340"/>
            <a:ext cx="1184865" cy="1685647"/>
          </a:xfrm>
          <a:prstGeom prst="rect">
            <a:avLst/>
          </a:prstGeom>
          <a:noFill/>
          <a:ln>
            <a:noFill/>
          </a:ln>
        </p:spPr>
      </p:pic>
      <p:pic>
        <p:nvPicPr>
          <p:cNvPr id="58" name="Google Shape;58;p13"/>
          <p:cNvPicPr preferRelativeResize="0"/>
          <p:nvPr/>
        </p:nvPicPr>
        <p:blipFill>
          <a:blip r:embed="rId7">
            <a:alphaModFix/>
          </a:blip>
          <a:stretch>
            <a:fillRect/>
          </a:stretch>
        </p:blipFill>
        <p:spPr>
          <a:xfrm>
            <a:off x="379475" y="273200"/>
            <a:ext cx="647700" cy="457200"/>
          </a:xfrm>
          <a:prstGeom prst="rect">
            <a:avLst/>
          </a:prstGeom>
          <a:noFill/>
          <a:ln>
            <a:noFill/>
          </a:ln>
        </p:spPr>
      </p:pic>
      <p:pic>
        <p:nvPicPr>
          <p:cNvPr id="59" name="Google Shape;59;p13"/>
          <p:cNvPicPr preferRelativeResize="0"/>
          <p:nvPr/>
        </p:nvPicPr>
        <p:blipFill>
          <a:blip r:embed="rId8">
            <a:alphaModFix/>
          </a:blip>
          <a:stretch>
            <a:fillRect/>
          </a:stretch>
        </p:blipFill>
        <p:spPr>
          <a:xfrm rot="4325370">
            <a:off x="8248025" y="256850"/>
            <a:ext cx="571500" cy="647700"/>
          </a:xfrm>
          <a:prstGeom prst="rect">
            <a:avLst/>
          </a:prstGeom>
          <a:noFill/>
          <a:ln>
            <a:noFill/>
          </a:ln>
        </p:spPr>
      </p:pic>
      <p:pic>
        <p:nvPicPr>
          <p:cNvPr id="60" name="Google Shape;60;p13"/>
          <p:cNvPicPr preferRelativeResize="0"/>
          <p:nvPr/>
        </p:nvPicPr>
        <p:blipFill>
          <a:blip r:embed="rId9">
            <a:alphaModFix/>
          </a:blip>
          <a:stretch>
            <a:fillRect/>
          </a:stretch>
        </p:blipFill>
        <p:spPr>
          <a:xfrm>
            <a:off x="7214775" y="323525"/>
            <a:ext cx="876300" cy="514350"/>
          </a:xfrm>
          <a:prstGeom prst="rect">
            <a:avLst/>
          </a:prstGeom>
          <a:noFill/>
          <a:ln>
            <a:noFill/>
          </a:ln>
        </p:spPr>
      </p:pic>
      <p:pic>
        <p:nvPicPr>
          <p:cNvPr id="61" name="Google Shape;61;p13"/>
          <p:cNvPicPr preferRelativeResize="0"/>
          <p:nvPr/>
        </p:nvPicPr>
        <p:blipFill>
          <a:blip r:embed="rId9">
            <a:alphaModFix/>
          </a:blip>
          <a:stretch>
            <a:fillRect/>
          </a:stretch>
        </p:blipFill>
        <p:spPr>
          <a:xfrm rot="-4964143">
            <a:off x="8095625" y="1247975"/>
            <a:ext cx="876300" cy="514350"/>
          </a:xfrm>
          <a:prstGeom prst="rect">
            <a:avLst/>
          </a:prstGeom>
          <a:noFill/>
          <a:ln>
            <a:noFill/>
          </a:ln>
        </p:spPr>
      </p:pic>
      <p:sp>
        <p:nvSpPr>
          <p:cNvPr id="3" name="Title 2">
            <a:extLst>
              <a:ext uri="{FF2B5EF4-FFF2-40B4-BE49-F238E27FC236}">
                <a16:creationId xmlns:a16="http://schemas.microsoft.com/office/drawing/2014/main" id="{A7124E03-EE0F-1516-C37E-E62174F83A56}"/>
              </a:ext>
            </a:extLst>
          </p:cNvPr>
          <p:cNvSpPr>
            <a:spLocks noGrp="1"/>
          </p:cNvSpPr>
          <p:nvPr>
            <p:ph type="title"/>
          </p:nvPr>
        </p:nvSpPr>
        <p:spPr>
          <a:xfrm>
            <a:off x="1027174" y="445025"/>
            <a:ext cx="7805125" cy="572700"/>
          </a:xfrm>
        </p:spPr>
        <p:txBody>
          <a:bodyPr>
            <a:normAutofit fontScale="90000"/>
          </a:bodyPr>
          <a:lstStyle/>
          <a:p>
            <a:r>
              <a:rPr lang="en-US" dirty="0">
                <a:solidFill>
                  <a:schemeClr val="bg1"/>
                </a:solidFill>
              </a:rPr>
              <a:t>Interpretation</a:t>
            </a:r>
          </a:p>
        </p:txBody>
      </p:sp>
      <p:sp>
        <p:nvSpPr>
          <p:cNvPr id="4" name="Text Placeholder 3">
            <a:extLst>
              <a:ext uri="{FF2B5EF4-FFF2-40B4-BE49-F238E27FC236}">
                <a16:creationId xmlns:a16="http://schemas.microsoft.com/office/drawing/2014/main" id="{406F3348-DED2-437B-1FFF-AABBA0B10565}"/>
              </a:ext>
            </a:extLst>
          </p:cNvPr>
          <p:cNvSpPr>
            <a:spLocks noGrp="1"/>
          </p:cNvSpPr>
          <p:nvPr>
            <p:ph type="body" idx="1"/>
          </p:nvPr>
        </p:nvSpPr>
        <p:spPr/>
        <p:txBody>
          <a:bodyPr/>
          <a:lstStyle/>
          <a:p>
            <a:r>
              <a:rPr lang="en-US" dirty="0">
                <a:solidFill>
                  <a:schemeClr val="bg1"/>
                </a:solidFill>
              </a:rPr>
              <a:t>Multi-Disciplinary Reading Rooms</a:t>
            </a:r>
          </a:p>
        </p:txBody>
      </p:sp>
      <p:pic>
        <p:nvPicPr>
          <p:cNvPr id="1026" name="Picture 2" descr="New planning guide can improve radiology reading room design, ergonomics |  HFM | Health Facilities Management">
            <a:extLst>
              <a:ext uri="{FF2B5EF4-FFF2-40B4-BE49-F238E27FC236}">
                <a16:creationId xmlns:a16="http://schemas.microsoft.com/office/drawing/2014/main" id="{1F035F06-4209-BAEA-5C4F-097EDC8968D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99790" y="1597593"/>
            <a:ext cx="4065996" cy="32179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02F8069-396F-5ABB-467E-8D8587A049A1}"/>
              </a:ext>
            </a:extLst>
          </p:cNvPr>
          <p:cNvSpPr/>
          <p:nvPr/>
        </p:nvSpPr>
        <p:spPr>
          <a:xfrm>
            <a:off x="4967925" y="2292161"/>
            <a:ext cx="1141107" cy="2356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Chest/Body</a:t>
            </a:r>
          </a:p>
        </p:txBody>
      </p:sp>
      <p:sp>
        <p:nvSpPr>
          <p:cNvPr id="5" name="Rectangle 4">
            <a:extLst>
              <a:ext uri="{FF2B5EF4-FFF2-40B4-BE49-F238E27FC236}">
                <a16:creationId xmlns:a16="http://schemas.microsoft.com/office/drawing/2014/main" id="{F5668AF4-C320-5331-4ADE-FECB77E06C86}"/>
              </a:ext>
            </a:extLst>
          </p:cNvPr>
          <p:cNvSpPr/>
          <p:nvPr/>
        </p:nvSpPr>
        <p:spPr>
          <a:xfrm>
            <a:off x="7765766" y="2282734"/>
            <a:ext cx="1000020" cy="2356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MSK</a:t>
            </a:r>
          </a:p>
        </p:txBody>
      </p:sp>
      <p:sp>
        <p:nvSpPr>
          <p:cNvPr id="8" name="Rectangle 7">
            <a:extLst>
              <a:ext uri="{FF2B5EF4-FFF2-40B4-BE49-F238E27FC236}">
                <a16:creationId xmlns:a16="http://schemas.microsoft.com/office/drawing/2014/main" id="{72E33E6F-CDA1-7D8D-C7E4-9FF0610935A7}"/>
              </a:ext>
            </a:extLst>
          </p:cNvPr>
          <p:cNvSpPr/>
          <p:nvPr/>
        </p:nvSpPr>
        <p:spPr>
          <a:xfrm>
            <a:off x="6562761" y="2292161"/>
            <a:ext cx="1000019" cy="2356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Neuro</a:t>
            </a:r>
          </a:p>
        </p:txBody>
      </p:sp>
      <p:sp>
        <p:nvSpPr>
          <p:cNvPr id="9" name="Rectangle 8">
            <a:extLst>
              <a:ext uri="{FF2B5EF4-FFF2-40B4-BE49-F238E27FC236}">
                <a16:creationId xmlns:a16="http://schemas.microsoft.com/office/drawing/2014/main" id="{3147E319-7BAD-19E6-048D-472FD425420A}"/>
              </a:ext>
            </a:extLst>
          </p:cNvPr>
          <p:cNvSpPr/>
          <p:nvPr/>
        </p:nvSpPr>
        <p:spPr>
          <a:xfrm>
            <a:off x="7765766" y="2535319"/>
            <a:ext cx="1000020" cy="2356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Pedi</a:t>
            </a:r>
          </a:p>
        </p:txBody>
      </p:sp>
      <p:sp>
        <p:nvSpPr>
          <p:cNvPr id="10" name="Rectangle 9">
            <a:extLst>
              <a:ext uri="{FF2B5EF4-FFF2-40B4-BE49-F238E27FC236}">
                <a16:creationId xmlns:a16="http://schemas.microsoft.com/office/drawing/2014/main" id="{84DDD6E0-591F-168F-5C08-D0FF6076FDC4}"/>
              </a:ext>
            </a:extLst>
          </p:cNvPr>
          <p:cNvSpPr/>
          <p:nvPr/>
        </p:nvSpPr>
        <p:spPr>
          <a:xfrm>
            <a:off x="5364029" y="574625"/>
            <a:ext cx="1838757" cy="668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ANYTHING!</a:t>
            </a:r>
          </a:p>
        </p:txBody>
      </p:sp>
      <p:pic>
        <p:nvPicPr>
          <p:cNvPr id="11" name="Picture 10">
            <a:extLst>
              <a:ext uri="{FF2B5EF4-FFF2-40B4-BE49-F238E27FC236}">
                <a16:creationId xmlns:a16="http://schemas.microsoft.com/office/drawing/2014/main" id="{F775FD35-E39C-42C8-8308-2AA830A971AD}"/>
              </a:ext>
            </a:extLst>
          </p:cNvPr>
          <p:cNvPicPr>
            <a:picLocks noChangeAspect="1"/>
          </p:cNvPicPr>
          <p:nvPr/>
        </p:nvPicPr>
        <p:blipFill>
          <a:blip r:embed="rId11"/>
          <a:stretch>
            <a:fillRect/>
          </a:stretch>
        </p:blipFill>
        <p:spPr>
          <a:xfrm>
            <a:off x="2494017" y="1811393"/>
            <a:ext cx="2005534" cy="2818695"/>
          </a:xfrm>
          <a:prstGeom prst="rect">
            <a:avLst/>
          </a:prstGeom>
        </p:spPr>
      </p:pic>
      <p:sp>
        <p:nvSpPr>
          <p:cNvPr id="12" name="Rectangle: Rounded Corners 11">
            <a:extLst>
              <a:ext uri="{FF2B5EF4-FFF2-40B4-BE49-F238E27FC236}">
                <a16:creationId xmlns:a16="http://schemas.microsoft.com/office/drawing/2014/main" id="{9C5A705F-B70E-BB68-76AA-FF5E436A760B}"/>
              </a:ext>
            </a:extLst>
          </p:cNvPr>
          <p:cNvSpPr/>
          <p:nvPr/>
        </p:nvSpPr>
        <p:spPr>
          <a:xfrm>
            <a:off x="3479643" y="2953051"/>
            <a:ext cx="1019908" cy="561549"/>
          </a:xfrm>
          <a:prstGeom prst="roundRect">
            <a:avLst/>
          </a:prstGeom>
          <a:noFill/>
          <a:ln w="476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D255188-2AB0-91AD-211B-8BDE4E81D6DD}"/>
              </a:ext>
            </a:extLst>
          </p:cNvPr>
          <p:cNvPicPr>
            <a:picLocks noChangeAspect="1"/>
          </p:cNvPicPr>
          <p:nvPr/>
        </p:nvPicPr>
        <p:blipFill>
          <a:blip r:embed="rId12"/>
          <a:stretch>
            <a:fillRect/>
          </a:stretch>
        </p:blipFill>
        <p:spPr>
          <a:xfrm>
            <a:off x="1276575" y="3289972"/>
            <a:ext cx="1091393" cy="495356"/>
          </a:xfrm>
          <a:prstGeom prst="rect">
            <a:avLst/>
          </a:prstGeom>
        </p:spPr>
      </p:pic>
      <p:pic>
        <p:nvPicPr>
          <p:cNvPr id="15" name="Picture 14">
            <a:extLst>
              <a:ext uri="{FF2B5EF4-FFF2-40B4-BE49-F238E27FC236}">
                <a16:creationId xmlns:a16="http://schemas.microsoft.com/office/drawing/2014/main" id="{10ECC6F2-C858-7613-E2F6-0B809CA3A283}"/>
              </a:ext>
            </a:extLst>
          </p:cNvPr>
          <p:cNvPicPr>
            <a:picLocks noChangeAspect="1"/>
          </p:cNvPicPr>
          <p:nvPr/>
        </p:nvPicPr>
        <p:blipFill>
          <a:blip r:embed="rId13"/>
          <a:stretch>
            <a:fillRect/>
          </a:stretch>
        </p:blipFill>
        <p:spPr>
          <a:xfrm>
            <a:off x="225143" y="1562192"/>
            <a:ext cx="1302624" cy="1670541"/>
          </a:xfrm>
          <a:prstGeom prst="rect">
            <a:avLst/>
          </a:prstGeom>
        </p:spPr>
      </p:pic>
    </p:spTree>
    <p:extLst>
      <p:ext uri="{BB962C8B-B14F-4D97-AF65-F5344CB8AC3E}">
        <p14:creationId xmlns:p14="http://schemas.microsoft.com/office/powerpoint/2010/main" val="1164074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28375"/>
            <a:ext cx="9207599" cy="5223226"/>
          </a:xfrm>
          <a:prstGeom prst="rect">
            <a:avLst/>
          </a:prstGeom>
          <a:noFill/>
          <a:ln>
            <a:noFill/>
          </a:ln>
        </p:spPr>
      </p:pic>
      <p:pic>
        <p:nvPicPr>
          <p:cNvPr id="55" name="Google Shape;55;p13"/>
          <p:cNvPicPr preferRelativeResize="0"/>
          <p:nvPr/>
        </p:nvPicPr>
        <p:blipFill>
          <a:blip r:embed="rId4">
            <a:alphaModFix/>
          </a:blip>
          <a:stretch>
            <a:fillRect/>
          </a:stretch>
        </p:blipFill>
        <p:spPr>
          <a:xfrm>
            <a:off x="0" y="177219"/>
            <a:ext cx="9101575" cy="4895475"/>
          </a:xfrm>
          <a:prstGeom prst="rect">
            <a:avLst/>
          </a:prstGeom>
          <a:noFill/>
          <a:ln>
            <a:noFill/>
          </a:ln>
        </p:spPr>
      </p:pic>
      <p:pic>
        <p:nvPicPr>
          <p:cNvPr id="56" name="Google Shape;56;p13"/>
          <p:cNvPicPr preferRelativeResize="0"/>
          <p:nvPr/>
        </p:nvPicPr>
        <p:blipFill>
          <a:blip r:embed="rId5">
            <a:alphaModFix/>
          </a:blip>
          <a:stretch>
            <a:fillRect/>
          </a:stretch>
        </p:blipFill>
        <p:spPr>
          <a:xfrm>
            <a:off x="7214775" y="4105502"/>
            <a:ext cx="1464437" cy="585800"/>
          </a:xfrm>
          <a:prstGeom prst="rect">
            <a:avLst/>
          </a:prstGeom>
          <a:noFill/>
          <a:ln>
            <a:noFill/>
          </a:ln>
        </p:spPr>
      </p:pic>
      <p:pic>
        <p:nvPicPr>
          <p:cNvPr id="57" name="Google Shape;57;p13"/>
          <p:cNvPicPr preferRelativeResize="0"/>
          <p:nvPr/>
        </p:nvPicPr>
        <p:blipFill>
          <a:blip r:embed="rId6">
            <a:alphaModFix/>
          </a:blip>
          <a:stretch>
            <a:fillRect/>
          </a:stretch>
        </p:blipFill>
        <p:spPr>
          <a:xfrm>
            <a:off x="200182" y="3469340"/>
            <a:ext cx="1184865" cy="1685647"/>
          </a:xfrm>
          <a:prstGeom prst="rect">
            <a:avLst/>
          </a:prstGeom>
          <a:noFill/>
          <a:ln>
            <a:noFill/>
          </a:ln>
        </p:spPr>
      </p:pic>
      <p:pic>
        <p:nvPicPr>
          <p:cNvPr id="58" name="Google Shape;58;p13"/>
          <p:cNvPicPr preferRelativeResize="0"/>
          <p:nvPr/>
        </p:nvPicPr>
        <p:blipFill>
          <a:blip r:embed="rId7">
            <a:alphaModFix/>
          </a:blip>
          <a:stretch>
            <a:fillRect/>
          </a:stretch>
        </p:blipFill>
        <p:spPr>
          <a:xfrm>
            <a:off x="379475" y="273200"/>
            <a:ext cx="647700" cy="457200"/>
          </a:xfrm>
          <a:prstGeom prst="rect">
            <a:avLst/>
          </a:prstGeom>
          <a:noFill/>
          <a:ln>
            <a:noFill/>
          </a:ln>
        </p:spPr>
      </p:pic>
      <p:pic>
        <p:nvPicPr>
          <p:cNvPr id="59" name="Google Shape;59;p13"/>
          <p:cNvPicPr preferRelativeResize="0"/>
          <p:nvPr/>
        </p:nvPicPr>
        <p:blipFill>
          <a:blip r:embed="rId8">
            <a:alphaModFix/>
          </a:blip>
          <a:stretch>
            <a:fillRect/>
          </a:stretch>
        </p:blipFill>
        <p:spPr>
          <a:xfrm rot="4325370">
            <a:off x="8248025" y="256850"/>
            <a:ext cx="571500" cy="647700"/>
          </a:xfrm>
          <a:prstGeom prst="rect">
            <a:avLst/>
          </a:prstGeom>
          <a:noFill/>
          <a:ln>
            <a:noFill/>
          </a:ln>
        </p:spPr>
      </p:pic>
      <p:pic>
        <p:nvPicPr>
          <p:cNvPr id="60" name="Google Shape;60;p13"/>
          <p:cNvPicPr preferRelativeResize="0"/>
          <p:nvPr/>
        </p:nvPicPr>
        <p:blipFill>
          <a:blip r:embed="rId9">
            <a:alphaModFix/>
          </a:blip>
          <a:stretch>
            <a:fillRect/>
          </a:stretch>
        </p:blipFill>
        <p:spPr>
          <a:xfrm>
            <a:off x="7214775" y="323525"/>
            <a:ext cx="876300" cy="514350"/>
          </a:xfrm>
          <a:prstGeom prst="rect">
            <a:avLst/>
          </a:prstGeom>
          <a:noFill/>
          <a:ln>
            <a:noFill/>
          </a:ln>
        </p:spPr>
      </p:pic>
      <p:pic>
        <p:nvPicPr>
          <p:cNvPr id="61" name="Google Shape;61;p13"/>
          <p:cNvPicPr preferRelativeResize="0"/>
          <p:nvPr/>
        </p:nvPicPr>
        <p:blipFill>
          <a:blip r:embed="rId9">
            <a:alphaModFix/>
          </a:blip>
          <a:stretch>
            <a:fillRect/>
          </a:stretch>
        </p:blipFill>
        <p:spPr>
          <a:xfrm rot="-4964143">
            <a:off x="8095625" y="1247975"/>
            <a:ext cx="876300" cy="514350"/>
          </a:xfrm>
          <a:prstGeom prst="rect">
            <a:avLst/>
          </a:prstGeom>
          <a:noFill/>
          <a:ln>
            <a:noFill/>
          </a:ln>
        </p:spPr>
      </p:pic>
      <p:sp>
        <p:nvSpPr>
          <p:cNvPr id="3" name="Title 2">
            <a:extLst>
              <a:ext uri="{FF2B5EF4-FFF2-40B4-BE49-F238E27FC236}">
                <a16:creationId xmlns:a16="http://schemas.microsoft.com/office/drawing/2014/main" id="{A7124E03-EE0F-1516-C37E-E62174F83A56}"/>
              </a:ext>
            </a:extLst>
          </p:cNvPr>
          <p:cNvSpPr>
            <a:spLocks noGrp="1"/>
          </p:cNvSpPr>
          <p:nvPr>
            <p:ph type="title"/>
          </p:nvPr>
        </p:nvSpPr>
        <p:spPr>
          <a:xfrm>
            <a:off x="1027174" y="445025"/>
            <a:ext cx="7805125" cy="572700"/>
          </a:xfrm>
        </p:spPr>
        <p:txBody>
          <a:bodyPr>
            <a:normAutofit fontScale="90000"/>
          </a:bodyPr>
          <a:lstStyle/>
          <a:p>
            <a:r>
              <a:rPr lang="en-US" dirty="0">
                <a:solidFill>
                  <a:schemeClr val="bg1"/>
                </a:solidFill>
              </a:rPr>
              <a:t>Archival – Reading Room Assistants/Film Library</a:t>
            </a:r>
          </a:p>
        </p:txBody>
      </p:sp>
      <p:sp>
        <p:nvSpPr>
          <p:cNvPr id="4" name="Text Placeholder 3">
            <a:extLst>
              <a:ext uri="{FF2B5EF4-FFF2-40B4-BE49-F238E27FC236}">
                <a16:creationId xmlns:a16="http://schemas.microsoft.com/office/drawing/2014/main" id="{406F3348-DED2-437B-1FFF-AABBA0B10565}"/>
              </a:ext>
            </a:extLst>
          </p:cNvPr>
          <p:cNvSpPr>
            <a:spLocks noGrp="1"/>
          </p:cNvSpPr>
          <p:nvPr>
            <p:ph type="body" idx="1"/>
          </p:nvPr>
        </p:nvSpPr>
        <p:spPr>
          <a:xfrm>
            <a:off x="4152508" y="937305"/>
            <a:ext cx="3985234" cy="3867623"/>
          </a:xfrm>
        </p:spPr>
        <p:txBody>
          <a:bodyPr/>
          <a:lstStyle/>
          <a:p>
            <a:pPr marL="596900" lvl="1" indent="0">
              <a:buNone/>
            </a:pPr>
            <a:r>
              <a:rPr lang="en-US" dirty="0">
                <a:solidFill>
                  <a:schemeClr val="bg1"/>
                </a:solidFill>
              </a:rPr>
              <a:t>Top copy goes with the patient to be part of their chart.</a:t>
            </a:r>
          </a:p>
          <a:p>
            <a:pPr marL="596900" lvl="1" indent="0">
              <a:buNone/>
            </a:pPr>
            <a:endParaRPr lang="en-US" dirty="0">
              <a:solidFill>
                <a:schemeClr val="bg1"/>
              </a:solidFill>
            </a:endParaRPr>
          </a:p>
        </p:txBody>
      </p:sp>
      <p:pic>
        <p:nvPicPr>
          <p:cNvPr id="8" name="Picture 7">
            <a:extLst>
              <a:ext uri="{FF2B5EF4-FFF2-40B4-BE49-F238E27FC236}">
                <a16:creationId xmlns:a16="http://schemas.microsoft.com/office/drawing/2014/main" id="{6A0BED9C-4EC0-274B-9132-9FB5E2BC44FE}"/>
              </a:ext>
            </a:extLst>
          </p:cNvPr>
          <p:cNvPicPr>
            <a:picLocks noChangeAspect="1"/>
          </p:cNvPicPr>
          <p:nvPr/>
        </p:nvPicPr>
        <p:blipFill>
          <a:blip r:embed="rId10"/>
          <a:stretch>
            <a:fillRect/>
          </a:stretch>
        </p:blipFill>
        <p:spPr>
          <a:xfrm>
            <a:off x="468008" y="1672392"/>
            <a:ext cx="2897046" cy="1685648"/>
          </a:xfrm>
          <a:prstGeom prst="rect">
            <a:avLst/>
          </a:prstGeom>
        </p:spPr>
      </p:pic>
      <p:cxnSp>
        <p:nvCxnSpPr>
          <p:cNvPr id="10" name="Straight Arrow Connector 9">
            <a:extLst>
              <a:ext uri="{FF2B5EF4-FFF2-40B4-BE49-F238E27FC236}">
                <a16:creationId xmlns:a16="http://schemas.microsoft.com/office/drawing/2014/main" id="{8F9ECFE6-DA8B-DE3C-D444-0ABC258A539B}"/>
              </a:ext>
            </a:extLst>
          </p:cNvPr>
          <p:cNvCxnSpPr>
            <a:cxnSpLocks/>
          </p:cNvCxnSpPr>
          <p:nvPr/>
        </p:nvCxnSpPr>
        <p:spPr>
          <a:xfrm flipV="1">
            <a:off x="2488676" y="1423447"/>
            <a:ext cx="2234153" cy="14234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FC92C0C-124A-1FDD-DA76-68C7EDD64339}"/>
              </a:ext>
            </a:extLst>
          </p:cNvPr>
          <p:cNvCxnSpPr>
            <a:cxnSpLocks/>
          </p:cNvCxnSpPr>
          <p:nvPr/>
        </p:nvCxnSpPr>
        <p:spPr>
          <a:xfrm flipV="1">
            <a:off x="2592371" y="2537510"/>
            <a:ext cx="2130458" cy="4177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CB367C0-02B9-DABE-F2C1-7B2F5EEA17CB}"/>
              </a:ext>
            </a:extLst>
          </p:cNvPr>
          <p:cNvCxnSpPr>
            <a:cxnSpLocks/>
          </p:cNvCxnSpPr>
          <p:nvPr/>
        </p:nvCxnSpPr>
        <p:spPr>
          <a:xfrm>
            <a:off x="2441542" y="3143839"/>
            <a:ext cx="2483649" cy="9616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171B7AAA-5D40-BA6B-6D6A-D2896FE5B9FB}"/>
              </a:ext>
            </a:extLst>
          </p:cNvPr>
          <p:cNvPicPr>
            <a:picLocks noChangeAspect="1"/>
          </p:cNvPicPr>
          <p:nvPr/>
        </p:nvPicPr>
        <p:blipFill>
          <a:blip r:embed="rId11"/>
          <a:stretch>
            <a:fillRect/>
          </a:stretch>
        </p:blipFill>
        <p:spPr>
          <a:xfrm>
            <a:off x="4953727" y="3358040"/>
            <a:ext cx="1116255" cy="1427831"/>
          </a:xfrm>
          <a:prstGeom prst="rect">
            <a:avLst/>
          </a:prstGeom>
        </p:spPr>
      </p:pic>
      <p:pic>
        <p:nvPicPr>
          <p:cNvPr id="19" name="Picture 18">
            <a:extLst>
              <a:ext uri="{FF2B5EF4-FFF2-40B4-BE49-F238E27FC236}">
                <a16:creationId xmlns:a16="http://schemas.microsoft.com/office/drawing/2014/main" id="{85D19473-EC96-84E1-197F-6D89CEBBDA3C}"/>
              </a:ext>
            </a:extLst>
          </p:cNvPr>
          <p:cNvPicPr>
            <a:picLocks noChangeAspect="1"/>
          </p:cNvPicPr>
          <p:nvPr/>
        </p:nvPicPr>
        <p:blipFill>
          <a:blip r:embed="rId12"/>
          <a:stretch>
            <a:fillRect/>
          </a:stretch>
        </p:blipFill>
        <p:spPr>
          <a:xfrm>
            <a:off x="6150251" y="3678742"/>
            <a:ext cx="1091279" cy="493819"/>
          </a:xfrm>
          <a:prstGeom prst="rect">
            <a:avLst/>
          </a:prstGeom>
        </p:spPr>
      </p:pic>
      <p:pic>
        <p:nvPicPr>
          <p:cNvPr id="20" name="Picture 19">
            <a:extLst>
              <a:ext uri="{FF2B5EF4-FFF2-40B4-BE49-F238E27FC236}">
                <a16:creationId xmlns:a16="http://schemas.microsoft.com/office/drawing/2014/main" id="{DDB46DBE-F6B8-B45F-E209-84B9772B00AC}"/>
              </a:ext>
            </a:extLst>
          </p:cNvPr>
          <p:cNvPicPr>
            <a:picLocks noChangeAspect="1"/>
          </p:cNvPicPr>
          <p:nvPr/>
        </p:nvPicPr>
        <p:blipFill>
          <a:blip r:embed="rId13"/>
          <a:stretch>
            <a:fillRect/>
          </a:stretch>
        </p:blipFill>
        <p:spPr>
          <a:xfrm>
            <a:off x="4835635" y="1793044"/>
            <a:ext cx="1435645" cy="1432915"/>
          </a:xfrm>
          <a:prstGeom prst="rect">
            <a:avLst/>
          </a:prstGeom>
        </p:spPr>
      </p:pic>
      <p:pic>
        <p:nvPicPr>
          <p:cNvPr id="21" name="Picture 20">
            <a:extLst>
              <a:ext uri="{FF2B5EF4-FFF2-40B4-BE49-F238E27FC236}">
                <a16:creationId xmlns:a16="http://schemas.microsoft.com/office/drawing/2014/main" id="{6D91E240-58D3-B104-4A09-6AEA6102D5F4}"/>
              </a:ext>
            </a:extLst>
          </p:cNvPr>
          <p:cNvPicPr>
            <a:picLocks noChangeAspect="1"/>
          </p:cNvPicPr>
          <p:nvPr/>
        </p:nvPicPr>
        <p:blipFill>
          <a:blip r:embed="rId14"/>
          <a:stretch>
            <a:fillRect/>
          </a:stretch>
        </p:blipFill>
        <p:spPr>
          <a:xfrm>
            <a:off x="6999917" y="4105502"/>
            <a:ext cx="1739196" cy="887107"/>
          </a:xfrm>
          <a:prstGeom prst="rect">
            <a:avLst/>
          </a:prstGeom>
        </p:spPr>
      </p:pic>
      <p:pic>
        <p:nvPicPr>
          <p:cNvPr id="2050" name="Picture 2" descr="medical-billing-statement">
            <a:extLst>
              <a:ext uri="{FF2B5EF4-FFF2-40B4-BE49-F238E27FC236}">
                <a16:creationId xmlns:a16="http://schemas.microsoft.com/office/drawing/2014/main" id="{2C4C4731-E338-CF1A-3455-79BF0BED884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56799" y="1967302"/>
            <a:ext cx="2268980" cy="1021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165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28375"/>
            <a:ext cx="9207599" cy="5223226"/>
          </a:xfrm>
          <a:prstGeom prst="rect">
            <a:avLst/>
          </a:prstGeom>
          <a:noFill/>
          <a:ln>
            <a:noFill/>
          </a:ln>
        </p:spPr>
      </p:pic>
      <p:pic>
        <p:nvPicPr>
          <p:cNvPr id="55" name="Google Shape;55;p13"/>
          <p:cNvPicPr preferRelativeResize="0"/>
          <p:nvPr/>
        </p:nvPicPr>
        <p:blipFill>
          <a:blip r:embed="rId4">
            <a:alphaModFix/>
          </a:blip>
          <a:stretch>
            <a:fillRect/>
          </a:stretch>
        </p:blipFill>
        <p:spPr>
          <a:xfrm>
            <a:off x="-27488" y="38821"/>
            <a:ext cx="9101575" cy="4895475"/>
          </a:xfrm>
          <a:prstGeom prst="rect">
            <a:avLst/>
          </a:prstGeom>
          <a:noFill/>
          <a:ln>
            <a:noFill/>
          </a:ln>
        </p:spPr>
      </p:pic>
      <p:pic>
        <p:nvPicPr>
          <p:cNvPr id="56" name="Google Shape;56;p13"/>
          <p:cNvPicPr preferRelativeResize="0"/>
          <p:nvPr/>
        </p:nvPicPr>
        <p:blipFill>
          <a:blip r:embed="rId5">
            <a:alphaModFix/>
          </a:blip>
          <a:stretch>
            <a:fillRect/>
          </a:stretch>
        </p:blipFill>
        <p:spPr>
          <a:xfrm>
            <a:off x="7214775" y="4105502"/>
            <a:ext cx="1464437" cy="585800"/>
          </a:xfrm>
          <a:prstGeom prst="rect">
            <a:avLst/>
          </a:prstGeom>
          <a:noFill/>
          <a:ln>
            <a:noFill/>
          </a:ln>
        </p:spPr>
      </p:pic>
      <p:pic>
        <p:nvPicPr>
          <p:cNvPr id="57" name="Google Shape;57;p13"/>
          <p:cNvPicPr preferRelativeResize="0"/>
          <p:nvPr/>
        </p:nvPicPr>
        <p:blipFill>
          <a:blip r:embed="rId6">
            <a:alphaModFix/>
          </a:blip>
          <a:stretch>
            <a:fillRect/>
          </a:stretch>
        </p:blipFill>
        <p:spPr>
          <a:xfrm>
            <a:off x="200182" y="3469340"/>
            <a:ext cx="1184865" cy="1685647"/>
          </a:xfrm>
          <a:prstGeom prst="rect">
            <a:avLst/>
          </a:prstGeom>
          <a:noFill/>
          <a:ln>
            <a:noFill/>
          </a:ln>
        </p:spPr>
      </p:pic>
      <p:pic>
        <p:nvPicPr>
          <p:cNvPr id="58" name="Google Shape;58;p13"/>
          <p:cNvPicPr preferRelativeResize="0"/>
          <p:nvPr/>
        </p:nvPicPr>
        <p:blipFill>
          <a:blip r:embed="rId7">
            <a:alphaModFix/>
          </a:blip>
          <a:stretch>
            <a:fillRect/>
          </a:stretch>
        </p:blipFill>
        <p:spPr>
          <a:xfrm>
            <a:off x="379475" y="273200"/>
            <a:ext cx="647700" cy="457200"/>
          </a:xfrm>
          <a:prstGeom prst="rect">
            <a:avLst/>
          </a:prstGeom>
          <a:noFill/>
          <a:ln>
            <a:noFill/>
          </a:ln>
        </p:spPr>
      </p:pic>
      <p:pic>
        <p:nvPicPr>
          <p:cNvPr id="59" name="Google Shape;59;p13"/>
          <p:cNvPicPr preferRelativeResize="0"/>
          <p:nvPr/>
        </p:nvPicPr>
        <p:blipFill>
          <a:blip r:embed="rId8">
            <a:alphaModFix/>
          </a:blip>
          <a:stretch>
            <a:fillRect/>
          </a:stretch>
        </p:blipFill>
        <p:spPr>
          <a:xfrm rot="4325370">
            <a:off x="8248025" y="256850"/>
            <a:ext cx="571500" cy="647700"/>
          </a:xfrm>
          <a:prstGeom prst="rect">
            <a:avLst/>
          </a:prstGeom>
          <a:noFill/>
          <a:ln>
            <a:noFill/>
          </a:ln>
        </p:spPr>
      </p:pic>
      <p:pic>
        <p:nvPicPr>
          <p:cNvPr id="60" name="Google Shape;60;p13"/>
          <p:cNvPicPr preferRelativeResize="0"/>
          <p:nvPr/>
        </p:nvPicPr>
        <p:blipFill>
          <a:blip r:embed="rId9">
            <a:alphaModFix/>
          </a:blip>
          <a:stretch>
            <a:fillRect/>
          </a:stretch>
        </p:blipFill>
        <p:spPr>
          <a:xfrm>
            <a:off x="7214775" y="323525"/>
            <a:ext cx="876300" cy="514350"/>
          </a:xfrm>
          <a:prstGeom prst="rect">
            <a:avLst/>
          </a:prstGeom>
          <a:noFill/>
          <a:ln>
            <a:noFill/>
          </a:ln>
        </p:spPr>
      </p:pic>
      <p:pic>
        <p:nvPicPr>
          <p:cNvPr id="61" name="Google Shape;61;p13"/>
          <p:cNvPicPr preferRelativeResize="0"/>
          <p:nvPr/>
        </p:nvPicPr>
        <p:blipFill>
          <a:blip r:embed="rId9">
            <a:alphaModFix/>
          </a:blip>
          <a:stretch>
            <a:fillRect/>
          </a:stretch>
        </p:blipFill>
        <p:spPr>
          <a:xfrm rot="-4964143">
            <a:off x="8095625" y="1247975"/>
            <a:ext cx="876300" cy="514350"/>
          </a:xfrm>
          <a:prstGeom prst="rect">
            <a:avLst/>
          </a:prstGeom>
          <a:noFill/>
          <a:ln>
            <a:noFill/>
          </a:ln>
        </p:spPr>
      </p:pic>
      <p:sp>
        <p:nvSpPr>
          <p:cNvPr id="3" name="Title 2">
            <a:extLst>
              <a:ext uri="{FF2B5EF4-FFF2-40B4-BE49-F238E27FC236}">
                <a16:creationId xmlns:a16="http://schemas.microsoft.com/office/drawing/2014/main" id="{A7124E03-EE0F-1516-C37E-E62174F83A56}"/>
              </a:ext>
            </a:extLst>
          </p:cNvPr>
          <p:cNvSpPr>
            <a:spLocks noGrp="1"/>
          </p:cNvSpPr>
          <p:nvPr>
            <p:ph type="title"/>
          </p:nvPr>
        </p:nvSpPr>
        <p:spPr>
          <a:xfrm>
            <a:off x="1027174" y="445025"/>
            <a:ext cx="7805125" cy="572700"/>
          </a:xfrm>
        </p:spPr>
        <p:txBody>
          <a:bodyPr>
            <a:normAutofit fontScale="90000"/>
          </a:bodyPr>
          <a:lstStyle/>
          <a:p>
            <a:r>
              <a:rPr lang="en-US" dirty="0">
                <a:solidFill>
                  <a:schemeClr val="bg1"/>
                </a:solidFill>
              </a:rPr>
              <a:t>Archival of Images/Report</a:t>
            </a:r>
          </a:p>
        </p:txBody>
      </p:sp>
      <p:sp>
        <p:nvSpPr>
          <p:cNvPr id="4" name="Text Placeholder 3">
            <a:extLst>
              <a:ext uri="{FF2B5EF4-FFF2-40B4-BE49-F238E27FC236}">
                <a16:creationId xmlns:a16="http://schemas.microsoft.com/office/drawing/2014/main" id="{406F3348-DED2-437B-1FFF-AABBA0B10565}"/>
              </a:ext>
            </a:extLst>
          </p:cNvPr>
          <p:cNvSpPr>
            <a:spLocks noGrp="1"/>
          </p:cNvSpPr>
          <p:nvPr>
            <p:ph type="body" idx="1"/>
          </p:nvPr>
        </p:nvSpPr>
        <p:spPr/>
        <p:txBody>
          <a:bodyPr/>
          <a:lstStyle/>
          <a:p>
            <a:pPr marL="1143000" marR="0" lvl="2" indent="-228600">
              <a:lnSpc>
                <a:spcPct val="115000"/>
              </a:lnSpc>
              <a:spcBef>
                <a:spcPts val="0"/>
              </a:spcBef>
              <a:spcAft>
                <a:spcPts val="0"/>
              </a:spcAft>
              <a:buFont typeface="+mj-lt"/>
              <a:buAutoNum type="arabicPeriod"/>
              <a:tabLst>
                <a:tab pos="685800" algn="l"/>
              </a:tabLst>
            </a:pPr>
            <a:r>
              <a:rPr lang="en-US"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Archival of images/report</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15000"/>
              </a:lnSpc>
              <a:spcBef>
                <a:spcPts val="0"/>
              </a:spcBef>
              <a:spcAft>
                <a:spcPts val="0"/>
              </a:spcAft>
            </a:pPr>
            <a:r>
              <a:rPr lang="en-US"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15000"/>
              </a:lnSpc>
              <a:spcBef>
                <a:spcPts val="0"/>
              </a:spcBef>
              <a:spcAft>
                <a:spcPts val="0"/>
              </a:spcAft>
              <a:buFont typeface="+mj-lt"/>
              <a:buAutoNum type="alphaLcParenR"/>
            </a:pPr>
            <a:r>
              <a:rPr lang="en-US"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The pink copy of the downtime form is to be placed with the storage device (CD, DVD or USB) in a sealed manilla folder with the patient’s identification information (name, MRN or downtime number, exam and date/time) on the outside of the folder. </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057400" marR="0" lvl="4" indent="-228600">
              <a:lnSpc>
                <a:spcPct val="115000"/>
              </a:lnSpc>
              <a:spcBef>
                <a:spcPts val="0"/>
              </a:spcBef>
              <a:spcAft>
                <a:spcPts val="1000"/>
              </a:spcAft>
              <a:buFont typeface="+mj-lt"/>
              <a:buAutoNum type="romanLcParenR"/>
            </a:pPr>
            <a:r>
              <a:rPr lang="en-US"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These will be placed in boxes and stored until loading into PACS is available.</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schemeClr val="bg1"/>
              </a:solidFill>
            </a:endParaRPr>
          </a:p>
        </p:txBody>
      </p:sp>
      <p:pic>
        <p:nvPicPr>
          <p:cNvPr id="2" name="Picture 1">
            <a:extLst>
              <a:ext uri="{FF2B5EF4-FFF2-40B4-BE49-F238E27FC236}">
                <a16:creationId xmlns:a16="http://schemas.microsoft.com/office/drawing/2014/main" id="{C6CA1AA0-DFE2-2234-7908-2763F053AE4B}"/>
              </a:ext>
            </a:extLst>
          </p:cNvPr>
          <p:cNvPicPr>
            <a:picLocks noChangeAspect="1"/>
          </p:cNvPicPr>
          <p:nvPr/>
        </p:nvPicPr>
        <p:blipFill>
          <a:blip r:embed="rId10"/>
          <a:stretch>
            <a:fillRect/>
          </a:stretch>
        </p:blipFill>
        <p:spPr>
          <a:xfrm>
            <a:off x="1854759" y="2647906"/>
            <a:ext cx="1606638" cy="1603583"/>
          </a:xfrm>
          <a:prstGeom prst="rect">
            <a:avLst/>
          </a:prstGeom>
        </p:spPr>
      </p:pic>
      <p:pic>
        <p:nvPicPr>
          <p:cNvPr id="5" name="Picture 4">
            <a:extLst>
              <a:ext uri="{FF2B5EF4-FFF2-40B4-BE49-F238E27FC236}">
                <a16:creationId xmlns:a16="http://schemas.microsoft.com/office/drawing/2014/main" id="{B35617CA-AF7C-FF7B-FED0-65C4C8302236}"/>
              </a:ext>
            </a:extLst>
          </p:cNvPr>
          <p:cNvPicPr>
            <a:picLocks noChangeAspect="1"/>
          </p:cNvPicPr>
          <p:nvPr/>
        </p:nvPicPr>
        <p:blipFill>
          <a:blip r:embed="rId11"/>
          <a:stretch>
            <a:fillRect/>
          </a:stretch>
        </p:blipFill>
        <p:spPr>
          <a:xfrm>
            <a:off x="3873841" y="2647906"/>
            <a:ext cx="1284368" cy="1642868"/>
          </a:xfrm>
          <a:prstGeom prst="rect">
            <a:avLst/>
          </a:prstGeom>
        </p:spPr>
      </p:pic>
      <p:pic>
        <p:nvPicPr>
          <p:cNvPr id="6" name="Picture 5">
            <a:extLst>
              <a:ext uri="{FF2B5EF4-FFF2-40B4-BE49-F238E27FC236}">
                <a16:creationId xmlns:a16="http://schemas.microsoft.com/office/drawing/2014/main" id="{1DF9A1AC-B6F7-6E3B-5891-922498479520}"/>
              </a:ext>
            </a:extLst>
          </p:cNvPr>
          <p:cNvPicPr>
            <a:picLocks noChangeAspect="1"/>
          </p:cNvPicPr>
          <p:nvPr/>
        </p:nvPicPr>
        <p:blipFill>
          <a:blip r:embed="rId12"/>
          <a:stretch>
            <a:fillRect/>
          </a:stretch>
        </p:blipFill>
        <p:spPr>
          <a:xfrm>
            <a:off x="5618707" y="2676516"/>
            <a:ext cx="1856749" cy="1458180"/>
          </a:xfrm>
          <a:prstGeom prst="rect">
            <a:avLst/>
          </a:prstGeom>
        </p:spPr>
      </p:pic>
    </p:spTree>
    <p:extLst>
      <p:ext uri="{BB962C8B-B14F-4D97-AF65-F5344CB8AC3E}">
        <p14:creationId xmlns:p14="http://schemas.microsoft.com/office/powerpoint/2010/main" val="3013759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28375"/>
            <a:ext cx="9207599" cy="5223226"/>
          </a:xfrm>
          <a:prstGeom prst="rect">
            <a:avLst/>
          </a:prstGeom>
          <a:noFill/>
          <a:ln>
            <a:noFill/>
          </a:ln>
        </p:spPr>
      </p:pic>
      <p:pic>
        <p:nvPicPr>
          <p:cNvPr id="55" name="Google Shape;55;p13"/>
          <p:cNvPicPr preferRelativeResize="0"/>
          <p:nvPr/>
        </p:nvPicPr>
        <p:blipFill>
          <a:blip r:embed="rId4">
            <a:alphaModFix/>
          </a:blip>
          <a:stretch>
            <a:fillRect/>
          </a:stretch>
        </p:blipFill>
        <p:spPr>
          <a:xfrm>
            <a:off x="-27488" y="38821"/>
            <a:ext cx="9101575" cy="4895475"/>
          </a:xfrm>
          <a:prstGeom prst="rect">
            <a:avLst/>
          </a:prstGeom>
          <a:noFill/>
          <a:ln>
            <a:noFill/>
          </a:ln>
        </p:spPr>
      </p:pic>
      <p:pic>
        <p:nvPicPr>
          <p:cNvPr id="56" name="Google Shape;56;p13"/>
          <p:cNvPicPr preferRelativeResize="0"/>
          <p:nvPr/>
        </p:nvPicPr>
        <p:blipFill>
          <a:blip r:embed="rId5">
            <a:alphaModFix/>
          </a:blip>
          <a:stretch>
            <a:fillRect/>
          </a:stretch>
        </p:blipFill>
        <p:spPr>
          <a:xfrm>
            <a:off x="7214775" y="4105502"/>
            <a:ext cx="1464437" cy="585800"/>
          </a:xfrm>
          <a:prstGeom prst="rect">
            <a:avLst/>
          </a:prstGeom>
          <a:noFill/>
          <a:ln>
            <a:noFill/>
          </a:ln>
        </p:spPr>
      </p:pic>
      <p:pic>
        <p:nvPicPr>
          <p:cNvPr id="57" name="Google Shape;57;p13"/>
          <p:cNvPicPr preferRelativeResize="0"/>
          <p:nvPr/>
        </p:nvPicPr>
        <p:blipFill>
          <a:blip r:embed="rId6">
            <a:alphaModFix/>
          </a:blip>
          <a:stretch>
            <a:fillRect/>
          </a:stretch>
        </p:blipFill>
        <p:spPr>
          <a:xfrm>
            <a:off x="200182" y="3469340"/>
            <a:ext cx="1184865" cy="1685647"/>
          </a:xfrm>
          <a:prstGeom prst="rect">
            <a:avLst/>
          </a:prstGeom>
          <a:noFill/>
          <a:ln>
            <a:noFill/>
          </a:ln>
        </p:spPr>
      </p:pic>
      <p:pic>
        <p:nvPicPr>
          <p:cNvPr id="58" name="Google Shape;58;p13"/>
          <p:cNvPicPr preferRelativeResize="0"/>
          <p:nvPr/>
        </p:nvPicPr>
        <p:blipFill>
          <a:blip r:embed="rId7">
            <a:alphaModFix/>
          </a:blip>
          <a:stretch>
            <a:fillRect/>
          </a:stretch>
        </p:blipFill>
        <p:spPr>
          <a:xfrm>
            <a:off x="379475" y="273200"/>
            <a:ext cx="647700" cy="457200"/>
          </a:xfrm>
          <a:prstGeom prst="rect">
            <a:avLst/>
          </a:prstGeom>
          <a:noFill/>
          <a:ln>
            <a:noFill/>
          </a:ln>
        </p:spPr>
      </p:pic>
      <p:pic>
        <p:nvPicPr>
          <p:cNvPr id="59" name="Google Shape;59;p13"/>
          <p:cNvPicPr preferRelativeResize="0"/>
          <p:nvPr/>
        </p:nvPicPr>
        <p:blipFill>
          <a:blip r:embed="rId8">
            <a:alphaModFix/>
          </a:blip>
          <a:stretch>
            <a:fillRect/>
          </a:stretch>
        </p:blipFill>
        <p:spPr>
          <a:xfrm rot="4325370">
            <a:off x="8248025" y="256850"/>
            <a:ext cx="571500" cy="647700"/>
          </a:xfrm>
          <a:prstGeom prst="rect">
            <a:avLst/>
          </a:prstGeom>
          <a:noFill/>
          <a:ln>
            <a:noFill/>
          </a:ln>
        </p:spPr>
      </p:pic>
      <p:pic>
        <p:nvPicPr>
          <p:cNvPr id="60" name="Google Shape;60;p13"/>
          <p:cNvPicPr preferRelativeResize="0"/>
          <p:nvPr/>
        </p:nvPicPr>
        <p:blipFill>
          <a:blip r:embed="rId9">
            <a:alphaModFix/>
          </a:blip>
          <a:stretch>
            <a:fillRect/>
          </a:stretch>
        </p:blipFill>
        <p:spPr>
          <a:xfrm>
            <a:off x="7214775" y="323525"/>
            <a:ext cx="876300" cy="514350"/>
          </a:xfrm>
          <a:prstGeom prst="rect">
            <a:avLst/>
          </a:prstGeom>
          <a:noFill/>
          <a:ln>
            <a:noFill/>
          </a:ln>
        </p:spPr>
      </p:pic>
      <p:pic>
        <p:nvPicPr>
          <p:cNvPr id="61" name="Google Shape;61;p13"/>
          <p:cNvPicPr preferRelativeResize="0"/>
          <p:nvPr/>
        </p:nvPicPr>
        <p:blipFill>
          <a:blip r:embed="rId9">
            <a:alphaModFix/>
          </a:blip>
          <a:stretch>
            <a:fillRect/>
          </a:stretch>
        </p:blipFill>
        <p:spPr>
          <a:xfrm rot="-4964143">
            <a:off x="8095625" y="1247975"/>
            <a:ext cx="876300" cy="514350"/>
          </a:xfrm>
          <a:prstGeom prst="rect">
            <a:avLst/>
          </a:prstGeom>
          <a:noFill/>
          <a:ln>
            <a:noFill/>
          </a:ln>
        </p:spPr>
      </p:pic>
      <p:sp>
        <p:nvSpPr>
          <p:cNvPr id="3" name="Title 2">
            <a:extLst>
              <a:ext uri="{FF2B5EF4-FFF2-40B4-BE49-F238E27FC236}">
                <a16:creationId xmlns:a16="http://schemas.microsoft.com/office/drawing/2014/main" id="{A7124E03-EE0F-1516-C37E-E62174F83A56}"/>
              </a:ext>
            </a:extLst>
          </p:cNvPr>
          <p:cNvSpPr>
            <a:spLocks noGrp="1"/>
          </p:cNvSpPr>
          <p:nvPr>
            <p:ph type="title"/>
          </p:nvPr>
        </p:nvSpPr>
        <p:spPr>
          <a:xfrm>
            <a:off x="1027174" y="445025"/>
            <a:ext cx="7805125" cy="572700"/>
          </a:xfrm>
        </p:spPr>
        <p:txBody>
          <a:bodyPr>
            <a:normAutofit fontScale="90000"/>
          </a:bodyPr>
          <a:lstStyle/>
          <a:p>
            <a:r>
              <a:rPr lang="en-US" dirty="0">
                <a:solidFill>
                  <a:schemeClr val="bg1"/>
                </a:solidFill>
              </a:rPr>
              <a:t>Preparation - Image Archival</a:t>
            </a:r>
          </a:p>
        </p:txBody>
      </p:sp>
      <p:sp>
        <p:nvSpPr>
          <p:cNvPr id="4" name="Text Placeholder 3">
            <a:extLst>
              <a:ext uri="{FF2B5EF4-FFF2-40B4-BE49-F238E27FC236}">
                <a16:creationId xmlns:a16="http://schemas.microsoft.com/office/drawing/2014/main" id="{406F3348-DED2-437B-1FFF-AABBA0B10565}"/>
              </a:ext>
            </a:extLst>
          </p:cNvPr>
          <p:cNvSpPr>
            <a:spLocks noGrp="1"/>
          </p:cNvSpPr>
          <p:nvPr>
            <p:ph type="body" idx="1"/>
          </p:nvPr>
        </p:nvSpPr>
        <p:spPr>
          <a:xfrm>
            <a:off x="311700" y="1152474"/>
            <a:ext cx="8520600" cy="3867623"/>
          </a:xfrm>
        </p:spPr>
        <p:txBody>
          <a:bodyPr/>
          <a:lstStyle/>
          <a:p>
            <a:r>
              <a:rPr lang="en-US" dirty="0">
                <a:solidFill>
                  <a:schemeClr val="bg1"/>
                </a:solidFill>
              </a:rPr>
              <a:t>We know which equipment can archive via CD, via USB, or via DVD</a:t>
            </a:r>
          </a:p>
          <a:p>
            <a:endParaRPr lang="en-US" dirty="0">
              <a:solidFill>
                <a:schemeClr val="bg1"/>
              </a:solidFill>
            </a:endParaRPr>
          </a:p>
          <a:p>
            <a:r>
              <a:rPr lang="en-US" dirty="0">
                <a:solidFill>
                  <a:schemeClr val="bg1"/>
                </a:solidFill>
              </a:rPr>
              <a:t>How much will we have to archive?</a:t>
            </a:r>
          </a:p>
          <a:p>
            <a:endParaRPr lang="en-US" dirty="0">
              <a:solidFill>
                <a:schemeClr val="bg1"/>
              </a:solidFill>
            </a:endParaRPr>
          </a:p>
          <a:p>
            <a:pPr lvl="1"/>
            <a:r>
              <a:rPr lang="en-US" dirty="0">
                <a:solidFill>
                  <a:schemeClr val="bg1"/>
                </a:solidFill>
              </a:rPr>
              <a:t>This brings an operational question.  Will we keep doing Out-Patients?  </a:t>
            </a:r>
          </a:p>
          <a:p>
            <a:pPr lvl="1"/>
            <a:endParaRPr lang="en-US" dirty="0">
              <a:solidFill>
                <a:schemeClr val="bg1"/>
              </a:solidFill>
            </a:endParaRPr>
          </a:p>
          <a:p>
            <a:pPr lvl="1"/>
            <a:r>
              <a:rPr lang="en-US" dirty="0">
                <a:solidFill>
                  <a:schemeClr val="bg1"/>
                </a:solidFill>
              </a:rPr>
              <a:t>How many CDs, USBs, or DVDs will we need per month of downtime?</a:t>
            </a:r>
          </a:p>
          <a:p>
            <a:pPr lvl="1"/>
            <a:endParaRPr lang="en-US" dirty="0">
              <a:solidFill>
                <a:schemeClr val="bg1"/>
              </a:solidFill>
            </a:endParaRPr>
          </a:p>
          <a:p>
            <a:pPr lvl="1"/>
            <a:r>
              <a:rPr lang="en-US" dirty="0">
                <a:solidFill>
                  <a:schemeClr val="bg1"/>
                </a:solidFill>
              </a:rPr>
              <a:t>Order 1 month worth and put process in place for a quick order for additional months at a time.</a:t>
            </a:r>
          </a:p>
          <a:p>
            <a:pPr marL="1054100" lvl="2" indent="0">
              <a:buNone/>
            </a:pPr>
            <a:endParaRPr lang="en-US" dirty="0">
              <a:solidFill>
                <a:schemeClr val="bg1"/>
              </a:solidFill>
            </a:endParaRPr>
          </a:p>
          <a:p>
            <a:r>
              <a:rPr lang="en-US" dirty="0">
                <a:solidFill>
                  <a:schemeClr val="bg1"/>
                </a:solidFill>
              </a:rPr>
              <a:t> </a:t>
            </a:r>
          </a:p>
          <a:p>
            <a:pPr lvl="1"/>
            <a:endParaRPr lang="en-US" dirty="0">
              <a:solidFill>
                <a:schemeClr val="bg1"/>
              </a:solidFill>
            </a:endParaRPr>
          </a:p>
        </p:txBody>
      </p:sp>
    </p:spTree>
    <p:extLst>
      <p:ext uri="{BB962C8B-B14F-4D97-AF65-F5344CB8AC3E}">
        <p14:creationId xmlns:p14="http://schemas.microsoft.com/office/powerpoint/2010/main" val="234431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28375"/>
            <a:ext cx="9207599" cy="5223226"/>
          </a:xfrm>
          <a:prstGeom prst="rect">
            <a:avLst/>
          </a:prstGeom>
          <a:noFill/>
          <a:ln>
            <a:noFill/>
          </a:ln>
        </p:spPr>
      </p:pic>
      <p:pic>
        <p:nvPicPr>
          <p:cNvPr id="55" name="Google Shape;55;p13"/>
          <p:cNvPicPr preferRelativeResize="0"/>
          <p:nvPr/>
        </p:nvPicPr>
        <p:blipFill>
          <a:blip r:embed="rId4">
            <a:alphaModFix/>
          </a:blip>
          <a:stretch>
            <a:fillRect/>
          </a:stretch>
        </p:blipFill>
        <p:spPr>
          <a:xfrm>
            <a:off x="-27488" y="38821"/>
            <a:ext cx="9101575" cy="4895475"/>
          </a:xfrm>
          <a:prstGeom prst="rect">
            <a:avLst/>
          </a:prstGeom>
          <a:noFill/>
          <a:ln>
            <a:noFill/>
          </a:ln>
        </p:spPr>
      </p:pic>
      <p:pic>
        <p:nvPicPr>
          <p:cNvPr id="56" name="Google Shape;56;p13"/>
          <p:cNvPicPr preferRelativeResize="0"/>
          <p:nvPr/>
        </p:nvPicPr>
        <p:blipFill>
          <a:blip r:embed="rId5">
            <a:alphaModFix/>
          </a:blip>
          <a:stretch>
            <a:fillRect/>
          </a:stretch>
        </p:blipFill>
        <p:spPr>
          <a:xfrm>
            <a:off x="7214775" y="4105502"/>
            <a:ext cx="1464437" cy="585800"/>
          </a:xfrm>
          <a:prstGeom prst="rect">
            <a:avLst/>
          </a:prstGeom>
          <a:noFill/>
          <a:ln>
            <a:noFill/>
          </a:ln>
        </p:spPr>
      </p:pic>
      <p:pic>
        <p:nvPicPr>
          <p:cNvPr id="57" name="Google Shape;57;p13"/>
          <p:cNvPicPr preferRelativeResize="0"/>
          <p:nvPr/>
        </p:nvPicPr>
        <p:blipFill>
          <a:blip r:embed="rId6">
            <a:alphaModFix/>
          </a:blip>
          <a:stretch>
            <a:fillRect/>
          </a:stretch>
        </p:blipFill>
        <p:spPr>
          <a:xfrm>
            <a:off x="200182" y="3469340"/>
            <a:ext cx="1184865" cy="1685647"/>
          </a:xfrm>
          <a:prstGeom prst="rect">
            <a:avLst/>
          </a:prstGeom>
          <a:noFill/>
          <a:ln>
            <a:noFill/>
          </a:ln>
        </p:spPr>
      </p:pic>
      <p:pic>
        <p:nvPicPr>
          <p:cNvPr id="58" name="Google Shape;58;p13"/>
          <p:cNvPicPr preferRelativeResize="0"/>
          <p:nvPr/>
        </p:nvPicPr>
        <p:blipFill>
          <a:blip r:embed="rId7">
            <a:alphaModFix/>
          </a:blip>
          <a:stretch>
            <a:fillRect/>
          </a:stretch>
        </p:blipFill>
        <p:spPr>
          <a:xfrm>
            <a:off x="379475" y="273200"/>
            <a:ext cx="647700" cy="457200"/>
          </a:xfrm>
          <a:prstGeom prst="rect">
            <a:avLst/>
          </a:prstGeom>
          <a:noFill/>
          <a:ln>
            <a:noFill/>
          </a:ln>
        </p:spPr>
      </p:pic>
      <p:pic>
        <p:nvPicPr>
          <p:cNvPr id="59" name="Google Shape;59;p13"/>
          <p:cNvPicPr preferRelativeResize="0"/>
          <p:nvPr/>
        </p:nvPicPr>
        <p:blipFill>
          <a:blip r:embed="rId8">
            <a:alphaModFix/>
          </a:blip>
          <a:stretch>
            <a:fillRect/>
          </a:stretch>
        </p:blipFill>
        <p:spPr>
          <a:xfrm rot="4325370">
            <a:off x="8248025" y="256850"/>
            <a:ext cx="571500" cy="647700"/>
          </a:xfrm>
          <a:prstGeom prst="rect">
            <a:avLst/>
          </a:prstGeom>
          <a:noFill/>
          <a:ln>
            <a:noFill/>
          </a:ln>
        </p:spPr>
      </p:pic>
      <p:pic>
        <p:nvPicPr>
          <p:cNvPr id="60" name="Google Shape;60;p13"/>
          <p:cNvPicPr preferRelativeResize="0"/>
          <p:nvPr/>
        </p:nvPicPr>
        <p:blipFill>
          <a:blip r:embed="rId9">
            <a:alphaModFix/>
          </a:blip>
          <a:stretch>
            <a:fillRect/>
          </a:stretch>
        </p:blipFill>
        <p:spPr>
          <a:xfrm>
            <a:off x="7214775" y="323525"/>
            <a:ext cx="876300" cy="514350"/>
          </a:xfrm>
          <a:prstGeom prst="rect">
            <a:avLst/>
          </a:prstGeom>
          <a:noFill/>
          <a:ln>
            <a:noFill/>
          </a:ln>
        </p:spPr>
      </p:pic>
      <p:pic>
        <p:nvPicPr>
          <p:cNvPr id="61" name="Google Shape;61;p13"/>
          <p:cNvPicPr preferRelativeResize="0"/>
          <p:nvPr/>
        </p:nvPicPr>
        <p:blipFill>
          <a:blip r:embed="rId9">
            <a:alphaModFix/>
          </a:blip>
          <a:stretch>
            <a:fillRect/>
          </a:stretch>
        </p:blipFill>
        <p:spPr>
          <a:xfrm rot="-4964143">
            <a:off x="8095625" y="1247975"/>
            <a:ext cx="876300" cy="514350"/>
          </a:xfrm>
          <a:prstGeom prst="rect">
            <a:avLst/>
          </a:prstGeom>
          <a:noFill/>
          <a:ln>
            <a:noFill/>
          </a:ln>
        </p:spPr>
      </p:pic>
      <p:sp>
        <p:nvSpPr>
          <p:cNvPr id="3" name="Title 2">
            <a:extLst>
              <a:ext uri="{FF2B5EF4-FFF2-40B4-BE49-F238E27FC236}">
                <a16:creationId xmlns:a16="http://schemas.microsoft.com/office/drawing/2014/main" id="{A7124E03-EE0F-1516-C37E-E62174F83A56}"/>
              </a:ext>
            </a:extLst>
          </p:cNvPr>
          <p:cNvSpPr>
            <a:spLocks noGrp="1"/>
          </p:cNvSpPr>
          <p:nvPr>
            <p:ph type="title"/>
          </p:nvPr>
        </p:nvSpPr>
        <p:spPr>
          <a:xfrm>
            <a:off x="1027174" y="445025"/>
            <a:ext cx="7805125" cy="572700"/>
          </a:xfrm>
        </p:spPr>
        <p:txBody>
          <a:bodyPr>
            <a:normAutofit fontScale="90000"/>
          </a:bodyPr>
          <a:lstStyle/>
          <a:p>
            <a:r>
              <a:rPr lang="en-US" dirty="0">
                <a:solidFill>
                  <a:schemeClr val="bg1"/>
                </a:solidFill>
              </a:rPr>
              <a:t>Summary</a:t>
            </a:r>
          </a:p>
        </p:txBody>
      </p:sp>
      <p:sp>
        <p:nvSpPr>
          <p:cNvPr id="4" name="Text Placeholder 3">
            <a:extLst>
              <a:ext uri="{FF2B5EF4-FFF2-40B4-BE49-F238E27FC236}">
                <a16:creationId xmlns:a16="http://schemas.microsoft.com/office/drawing/2014/main" id="{406F3348-DED2-437B-1FFF-AABBA0B10565}"/>
              </a:ext>
            </a:extLst>
          </p:cNvPr>
          <p:cNvSpPr>
            <a:spLocks noGrp="1"/>
          </p:cNvSpPr>
          <p:nvPr>
            <p:ph type="body" idx="1"/>
          </p:nvPr>
        </p:nvSpPr>
        <p:spPr>
          <a:xfrm>
            <a:off x="311700" y="1152474"/>
            <a:ext cx="8520600" cy="3867623"/>
          </a:xfrm>
        </p:spPr>
        <p:txBody>
          <a:bodyPr/>
          <a:lstStyle/>
          <a:p>
            <a:r>
              <a:rPr lang="en-US" dirty="0">
                <a:solidFill>
                  <a:schemeClr val="bg1"/>
                </a:solidFill>
              </a:rPr>
              <a:t>Identify Key Stakeholders</a:t>
            </a:r>
          </a:p>
          <a:p>
            <a:r>
              <a:rPr lang="en-US" dirty="0">
                <a:solidFill>
                  <a:schemeClr val="bg1"/>
                </a:solidFill>
              </a:rPr>
              <a:t>Appreciate differences between a routine downtime and a cyberattack</a:t>
            </a:r>
          </a:p>
          <a:p>
            <a:r>
              <a:rPr lang="en-US" dirty="0">
                <a:solidFill>
                  <a:schemeClr val="bg1"/>
                </a:solidFill>
              </a:rPr>
              <a:t>Identify risky equipment</a:t>
            </a:r>
          </a:p>
          <a:p>
            <a:r>
              <a:rPr lang="en-US" dirty="0">
                <a:solidFill>
                  <a:schemeClr val="bg1"/>
                </a:solidFill>
              </a:rPr>
              <a:t>Outline basic requirements for operation: request, exam performance, interpretation, archival, billing.</a:t>
            </a:r>
          </a:p>
          <a:p>
            <a:r>
              <a:rPr lang="en-US" dirty="0">
                <a:solidFill>
                  <a:schemeClr val="bg1"/>
                </a:solidFill>
              </a:rPr>
              <a:t>Think BIG! and longer terms.</a:t>
            </a:r>
          </a:p>
          <a:p>
            <a:r>
              <a:rPr lang="en-US" dirty="0">
                <a:solidFill>
                  <a:schemeClr val="bg1"/>
                </a:solidFill>
              </a:rPr>
              <a:t>Discuss the flow: requisition, communication, archival, reconciliation</a:t>
            </a:r>
          </a:p>
          <a:p>
            <a:r>
              <a:rPr lang="en-US" dirty="0">
                <a:solidFill>
                  <a:schemeClr val="bg1"/>
                </a:solidFill>
              </a:rPr>
              <a:t>Act!  Have supplies on hand immediately and easily restocked</a:t>
            </a:r>
          </a:p>
          <a:p>
            <a:pPr marL="596900" lvl="1" indent="0">
              <a:buNone/>
            </a:pPr>
            <a:r>
              <a:rPr lang="en-US" sz="2400" i="1" dirty="0">
                <a:solidFill>
                  <a:schemeClr val="bg1"/>
                </a:solidFill>
              </a:rPr>
              <a:t>                  Fully disclose pain points</a:t>
            </a:r>
          </a:p>
          <a:p>
            <a:pPr marL="596900" lvl="1" indent="0">
              <a:buNone/>
            </a:pPr>
            <a:endParaRPr lang="en-US" sz="2400" i="1" dirty="0">
              <a:solidFill>
                <a:schemeClr val="bg1"/>
              </a:solidFill>
            </a:endParaRPr>
          </a:p>
          <a:p>
            <a:pPr lvl="1"/>
            <a:endParaRPr lang="en-US" dirty="0">
              <a:solidFill>
                <a:schemeClr val="bg1"/>
              </a:solidFill>
            </a:endParaRPr>
          </a:p>
        </p:txBody>
      </p:sp>
    </p:spTree>
    <p:extLst>
      <p:ext uri="{BB962C8B-B14F-4D97-AF65-F5344CB8AC3E}">
        <p14:creationId xmlns:p14="http://schemas.microsoft.com/office/powerpoint/2010/main" val="35900769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Google Shape;73;p15"/>
          <p:cNvPicPr preferRelativeResize="0"/>
          <p:nvPr/>
        </p:nvPicPr>
        <p:blipFill>
          <a:blip r:embed="rId3">
            <a:alphaModFix/>
          </a:blip>
          <a:stretch>
            <a:fillRect/>
          </a:stretch>
        </p:blipFill>
        <p:spPr>
          <a:xfrm>
            <a:off x="0" y="-28375"/>
            <a:ext cx="9207599" cy="5223226"/>
          </a:xfrm>
          <a:prstGeom prst="rect">
            <a:avLst/>
          </a:prstGeom>
          <a:noFill/>
          <a:ln>
            <a:noFill/>
          </a:ln>
        </p:spPr>
      </p:pic>
      <p:pic>
        <p:nvPicPr>
          <p:cNvPr id="74" name="Google Shape;74;p15"/>
          <p:cNvPicPr preferRelativeResize="0"/>
          <p:nvPr/>
        </p:nvPicPr>
        <p:blipFill>
          <a:blip r:embed="rId4">
            <a:alphaModFix/>
          </a:blip>
          <a:stretch>
            <a:fillRect/>
          </a:stretch>
        </p:blipFill>
        <p:spPr>
          <a:xfrm>
            <a:off x="21213" y="77300"/>
            <a:ext cx="9101575" cy="4895475"/>
          </a:xfrm>
          <a:prstGeom prst="rect">
            <a:avLst/>
          </a:prstGeom>
          <a:noFill/>
          <a:ln>
            <a:noFill/>
          </a:ln>
        </p:spPr>
      </p:pic>
      <p:sp>
        <p:nvSpPr>
          <p:cNvPr id="75" name="Google Shape;75;p15"/>
          <p:cNvSpPr txBox="1"/>
          <p:nvPr/>
        </p:nvSpPr>
        <p:spPr>
          <a:xfrm>
            <a:off x="1221300" y="482600"/>
            <a:ext cx="67014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b="1">
                <a:solidFill>
                  <a:schemeClr val="lt1"/>
                </a:solidFill>
                <a:latin typeface="Times New Roman"/>
                <a:ea typeface="Times New Roman"/>
                <a:cs typeface="Times New Roman"/>
                <a:sym typeface="Times New Roman"/>
              </a:rPr>
              <a:t>3 Easy Steps to Win $100!</a:t>
            </a:r>
            <a:endParaRPr>
              <a:solidFill>
                <a:schemeClr val="lt1"/>
              </a:solidFill>
            </a:endParaRPr>
          </a:p>
        </p:txBody>
      </p:sp>
      <p:sp>
        <p:nvSpPr>
          <p:cNvPr id="76" name="Google Shape;76;p15"/>
          <p:cNvSpPr txBox="1"/>
          <p:nvPr/>
        </p:nvSpPr>
        <p:spPr>
          <a:xfrm>
            <a:off x="828600" y="1135200"/>
            <a:ext cx="7486800" cy="1623000"/>
          </a:xfrm>
          <a:prstGeom prst="rect">
            <a:avLst/>
          </a:prstGeom>
          <a:noFill/>
          <a:ln>
            <a:noFill/>
          </a:ln>
        </p:spPr>
        <p:txBody>
          <a:bodyPr spcFirstLastPara="1" wrap="square" lIns="91425" tIns="91425" rIns="91425" bIns="91425" anchor="t" anchorCtr="0">
            <a:spAutoFit/>
          </a:bodyPr>
          <a:lstStyle/>
          <a:p>
            <a:pPr marL="457200" lvl="0" indent="-361950" algn="ctr" rtl="0">
              <a:lnSpc>
                <a:spcPct val="115000"/>
              </a:lnSpc>
              <a:spcBef>
                <a:spcPts val="0"/>
              </a:spcBef>
              <a:spcAft>
                <a:spcPts val="0"/>
              </a:spcAft>
              <a:buClr>
                <a:srgbClr val="FFFFFF"/>
              </a:buClr>
              <a:buSzPts val="2100"/>
              <a:buFont typeface="Times New Roman"/>
              <a:buAutoNum type="arabicPeriod"/>
            </a:pPr>
            <a:r>
              <a:rPr lang="en" sz="2100">
                <a:solidFill>
                  <a:srgbClr val="FFFFFF"/>
                </a:solidFill>
                <a:latin typeface="Times New Roman"/>
                <a:ea typeface="Times New Roman"/>
                <a:cs typeface="Times New Roman"/>
                <a:sym typeface="Times New Roman"/>
              </a:rPr>
              <a:t>Take a picture</a:t>
            </a:r>
            <a:endParaRPr sz="2100">
              <a:solidFill>
                <a:srgbClr val="FFFFFF"/>
              </a:solidFill>
              <a:latin typeface="Times New Roman"/>
              <a:ea typeface="Times New Roman"/>
              <a:cs typeface="Times New Roman"/>
              <a:sym typeface="Times New Roman"/>
            </a:endParaRPr>
          </a:p>
          <a:p>
            <a:pPr marL="457200" lvl="0" indent="-361950" algn="ctr" rtl="0">
              <a:lnSpc>
                <a:spcPct val="115000"/>
              </a:lnSpc>
              <a:spcBef>
                <a:spcPts val="0"/>
              </a:spcBef>
              <a:spcAft>
                <a:spcPts val="0"/>
              </a:spcAft>
              <a:buClr>
                <a:srgbClr val="FFFFFF"/>
              </a:buClr>
              <a:buSzPts val="2100"/>
              <a:buFont typeface="Times New Roman"/>
              <a:buAutoNum type="arabicPeriod"/>
            </a:pPr>
            <a:r>
              <a:rPr lang="en" sz="2100">
                <a:solidFill>
                  <a:srgbClr val="FFFFFF"/>
                </a:solidFill>
                <a:latin typeface="Times New Roman"/>
                <a:ea typeface="Times New Roman"/>
                <a:cs typeface="Times New Roman"/>
                <a:sym typeface="Times New Roman"/>
              </a:rPr>
              <a:t>Post on social media using </a:t>
            </a:r>
            <a:r>
              <a:rPr lang="en" sz="2100" b="1">
                <a:solidFill>
                  <a:srgbClr val="FFFFFF"/>
                </a:solidFill>
                <a:latin typeface="Times New Roman"/>
                <a:ea typeface="Times New Roman"/>
                <a:cs typeface="Times New Roman"/>
                <a:sym typeface="Times New Roman"/>
              </a:rPr>
              <a:t>#AttendICE</a:t>
            </a:r>
            <a:endParaRPr sz="2100" b="1">
              <a:solidFill>
                <a:srgbClr val="FFFFFF"/>
              </a:solidFill>
              <a:latin typeface="Times New Roman"/>
              <a:ea typeface="Times New Roman"/>
              <a:cs typeface="Times New Roman"/>
              <a:sym typeface="Times New Roman"/>
            </a:endParaRPr>
          </a:p>
          <a:p>
            <a:pPr marL="457200" lvl="0" indent="-361950" algn="ctr" rtl="0">
              <a:lnSpc>
                <a:spcPct val="115000"/>
              </a:lnSpc>
              <a:spcBef>
                <a:spcPts val="0"/>
              </a:spcBef>
              <a:spcAft>
                <a:spcPts val="0"/>
              </a:spcAft>
              <a:buClr>
                <a:srgbClr val="FFFFFF"/>
              </a:buClr>
              <a:buSzPts val="2100"/>
              <a:buFont typeface="Times New Roman"/>
              <a:buAutoNum type="arabicPeriod"/>
            </a:pPr>
            <a:r>
              <a:rPr lang="en" sz="2100">
                <a:solidFill>
                  <a:srgbClr val="FFFFFF"/>
                </a:solidFill>
                <a:latin typeface="Times New Roman"/>
                <a:ea typeface="Times New Roman"/>
                <a:cs typeface="Times New Roman"/>
                <a:sym typeface="Times New Roman"/>
              </a:rPr>
              <a:t>The attendee who uses the hashtag most throughout the conference will win a $100 gift card!!</a:t>
            </a:r>
            <a:endParaRPr sz="2100">
              <a:solidFill>
                <a:srgbClr val="FFFFFF"/>
              </a:solidFill>
              <a:latin typeface="Times New Roman"/>
              <a:ea typeface="Times New Roman"/>
              <a:cs typeface="Times New Roman"/>
              <a:sym typeface="Times New Roman"/>
            </a:endParaRPr>
          </a:p>
        </p:txBody>
      </p:sp>
      <p:pic>
        <p:nvPicPr>
          <p:cNvPr id="77" name="Google Shape;77;p15"/>
          <p:cNvPicPr preferRelativeResize="0"/>
          <p:nvPr/>
        </p:nvPicPr>
        <p:blipFill>
          <a:blip r:embed="rId5">
            <a:alphaModFix/>
          </a:blip>
          <a:stretch>
            <a:fillRect/>
          </a:stretch>
        </p:blipFill>
        <p:spPr>
          <a:xfrm rot="-808090">
            <a:off x="672650" y="3408399"/>
            <a:ext cx="1681804" cy="1120925"/>
          </a:xfrm>
          <a:prstGeom prst="rect">
            <a:avLst/>
          </a:prstGeom>
          <a:noFill/>
          <a:ln>
            <a:noFill/>
          </a:ln>
        </p:spPr>
      </p:pic>
      <p:pic>
        <p:nvPicPr>
          <p:cNvPr id="78" name="Google Shape;78;p15"/>
          <p:cNvPicPr preferRelativeResize="0"/>
          <p:nvPr/>
        </p:nvPicPr>
        <p:blipFill>
          <a:blip r:embed="rId6">
            <a:alphaModFix/>
          </a:blip>
          <a:stretch>
            <a:fillRect/>
          </a:stretch>
        </p:blipFill>
        <p:spPr>
          <a:xfrm rot="521829">
            <a:off x="2892968" y="3017599"/>
            <a:ext cx="1207576" cy="1610102"/>
          </a:xfrm>
          <a:prstGeom prst="rect">
            <a:avLst/>
          </a:prstGeom>
          <a:noFill/>
          <a:ln>
            <a:noFill/>
          </a:ln>
        </p:spPr>
      </p:pic>
      <p:pic>
        <p:nvPicPr>
          <p:cNvPr id="79" name="Google Shape;79;p15"/>
          <p:cNvPicPr preferRelativeResize="0"/>
          <p:nvPr/>
        </p:nvPicPr>
        <p:blipFill>
          <a:blip r:embed="rId7">
            <a:alphaModFix/>
          </a:blip>
          <a:stretch>
            <a:fillRect/>
          </a:stretch>
        </p:blipFill>
        <p:spPr>
          <a:xfrm rot="533751">
            <a:off x="7376839" y="3100048"/>
            <a:ext cx="1217350" cy="1641298"/>
          </a:xfrm>
          <a:prstGeom prst="rect">
            <a:avLst/>
          </a:prstGeom>
          <a:noFill/>
          <a:ln>
            <a:noFill/>
          </a:ln>
        </p:spPr>
      </p:pic>
      <p:pic>
        <p:nvPicPr>
          <p:cNvPr id="80" name="Google Shape;80;p15"/>
          <p:cNvPicPr preferRelativeResize="0"/>
          <p:nvPr/>
        </p:nvPicPr>
        <p:blipFill>
          <a:blip r:embed="rId8">
            <a:alphaModFix/>
          </a:blip>
          <a:stretch>
            <a:fillRect/>
          </a:stretch>
        </p:blipFill>
        <p:spPr>
          <a:xfrm rot="-151685">
            <a:off x="4650587" y="3058650"/>
            <a:ext cx="1975729" cy="148179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p14"/>
          <p:cNvPicPr preferRelativeResize="0"/>
          <p:nvPr/>
        </p:nvPicPr>
        <p:blipFill>
          <a:blip r:embed="rId3">
            <a:alphaModFix/>
          </a:blip>
          <a:stretch>
            <a:fillRect/>
          </a:stretch>
        </p:blipFill>
        <p:spPr>
          <a:xfrm>
            <a:off x="0" y="-28375"/>
            <a:ext cx="9207599" cy="5223226"/>
          </a:xfrm>
          <a:prstGeom prst="rect">
            <a:avLst/>
          </a:prstGeom>
          <a:noFill/>
          <a:ln>
            <a:noFill/>
          </a:ln>
        </p:spPr>
      </p:pic>
      <p:pic>
        <p:nvPicPr>
          <p:cNvPr id="67" name="Google Shape;67;p14"/>
          <p:cNvPicPr preferRelativeResize="0"/>
          <p:nvPr/>
        </p:nvPicPr>
        <p:blipFill>
          <a:blip r:embed="rId4">
            <a:alphaModFix/>
          </a:blip>
          <a:stretch>
            <a:fillRect/>
          </a:stretch>
        </p:blipFill>
        <p:spPr>
          <a:xfrm>
            <a:off x="42425" y="95625"/>
            <a:ext cx="9101575" cy="4895475"/>
          </a:xfrm>
          <a:prstGeom prst="rect">
            <a:avLst/>
          </a:prstGeom>
          <a:noFill/>
          <a:ln>
            <a:noFill/>
          </a:ln>
        </p:spPr>
      </p:pic>
      <p:pic>
        <p:nvPicPr>
          <p:cNvPr id="68" name="Google Shape;68;p14"/>
          <p:cNvPicPr preferRelativeResize="0"/>
          <p:nvPr/>
        </p:nvPicPr>
        <p:blipFill>
          <a:blip r:embed="rId5">
            <a:alphaModFix/>
          </a:blip>
          <a:stretch>
            <a:fillRect/>
          </a:stretch>
        </p:blipFill>
        <p:spPr>
          <a:xfrm>
            <a:off x="3292125" y="273199"/>
            <a:ext cx="2462351" cy="1092900"/>
          </a:xfrm>
          <a:prstGeom prst="rect">
            <a:avLst/>
          </a:prstGeom>
          <a:noFill/>
          <a:ln>
            <a:noFill/>
          </a:ln>
        </p:spPr>
      </p:pic>
      <p:sp>
        <p:nvSpPr>
          <p:cNvPr id="2" name="Title 1">
            <a:extLst>
              <a:ext uri="{FF2B5EF4-FFF2-40B4-BE49-F238E27FC236}">
                <a16:creationId xmlns:a16="http://schemas.microsoft.com/office/drawing/2014/main" id="{49A91592-0E7A-2DC7-CA25-1BD7553FFEC9}"/>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9ABDEBB6-287A-C6DA-07B6-B1DD7D7854E0}"/>
              </a:ext>
            </a:extLst>
          </p:cNvPr>
          <p:cNvSpPr>
            <a:spLocks noGrp="1"/>
          </p:cNvSpPr>
          <p:nvPr>
            <p:ph type="body" idx="1"/>
          </p:nvPr>
        </p:nvSpPr>
        <p:spPr>
          <a:xfrm>
            <a:off x="311700" y="1537925"/>
            <a:ext cx="8520600" cy="3030950"/>
          </a:xfrm>
        </p:spPr>
        <p:txBody>
          <a:bodyPr/>
          <a:lstStyle/>
          <a:p>
            <a:r>
              <a:rPr lang="en-US" b="0" i="0" dirty="0" err="1">
                <a:solidFill>
                  <a:schemeClr val="bg1"/>
                </a:solidFill>
                <a:effectLst/>
                <a:latin typeface="Roboto" panose="02000000000000000000" pitchFamily="2" charset="0"/>
              </a:rPr>
              <a:t>Muthuppalaniappan</a:t>
            </a:r>
            <a:r>
              <a:rPr lang="en-US" b="0" i="0" dirty="0">
                <a:solidFill>
                  <a:schemeClr val="bg1"/>
                </a:solidFill>
                <a:effectLst/>
                <a:latin typeface="Roboto" panose="02000000000000000000" pitchFamily="2" charset="0"/>
              </a:rPr>
              <a:t> M, Stevenson K. Healthcare cyber-attacks and the COVID-19 pandemic: an urgent threat to global health. Int J Qual Health Care. 2021 Feb 20;33(1):mzaa117. </a:t>
            </a:r>
            <a:r>
              <a:rPr lang="en-US" b="0" i="0" dirty="0" err="1">
                <a:solidFill>
                  <a:schemeClr val="bg1"/>
                </a:solidFill>
                <a:effectLst/>
                <a:latin typeface="Roboto" panose="02000000000000000000" pitchFamily="2" charset="0"/>
              </a:rPr>
              <a:t>doi</a:t>
            </a:r>
            <a:r>
              <a:rPr lang="en-US" b="0" i="0" dirty="0">
                <a:solidFill>
                  <a:schemeClr val="bg1"/>
                </a:solidFill>
                <a:effectLst/>
                <a:latin typeface="Roboto" panose="02000000000000000000" pitchFamily="2" charset="0"/>
              </a:rPr>
              <a:t>: 10.1093/</a:t>
            </a:r>
            <a:r>
              <a:rPr lang="en-US" b="0" i="0" dirty="0" err="1">
                <a:solidFill>
                  <a:schemeClr val="bg1"/>
                </a:solidFill>
                <a:effectLst/>
                <a:latin typeface="Roboto" panose="02000000000000000000" pitchFamily="2" charset="0"/>
              </a:rPr>
              <a:t>intqhc</a:t>
            </a:r>
            <a:r>
              <a:rPr lang="en-US" b="0" i="0" dirty="0">
                <a:solidFill>
                  <a:schemeClr val="bg1"/>
                </a:solidFill>
                <a:effectLst/>
                <a:latin typeface="Roboto" panose="02000000000000000000" pitchFamily="2" charset="0"/>
              </a:rPr>
              <a:t>/mzaa117. PMID: 33351134; PMCID: PMC7543534.</a:t>
            </a:r>
          </a:p>
          <a:p>
            <a:r>
              <a:rPr lang="en-US" b="0" i="0" dirty="0">
                <a:solidFill>
                  <a:schemeClr val="bg1"/>
                </a:solidFill>
                <a:effectLst/>
                <a:latin typeface="BlinkMacSystemFont"/>
              </a:rPr>
              <a:t>Kapoor A, Vora A, Yadav R. Cardiac devices and cyber attacks: How far are they real? How to overcome? Indian Heart J. 2019 Nov-Dec;71(6):427-430. </a:t>
            </a:r>
            <a:r>
              <a:rPr lang="en-US" b="0" i="0" dirty="0" err="1">
                <a:solidFill>
                  <a:schemeClr val="bg1"/>
                </a:solidFill>
                <a:effectLst/>
                <a:latin typeface="BlinkMacSystemFont"/>
              </a:rPr>
              <a:t>doi</a:t>
            </a:r>
            <a:r>
              <a:rPr lang="en-US" b="0" i="0" dirty="0">
                <a:solidFill>
                  <a:schemeClr val="bg1"/>
                </a:solidFill>
                <a:effectLst/>
                <a:latin typeface="BlinkMacSystemFont"/>
              </a:rPr>
              <a:t>: 10.1016/j.ihj.2020.02.001. PMID: 32248912; PMCID: PMC7136318.</a:t>
            </a:r>
          </a:p>
          <a:p>
            <a:r>
              <a:rPr lang="en-US" dirty="0">
                <a:solidFill>
                  <a:schemeClr val="bg1"/>
                </a:solidFill>
              </a:rPr>
              <a:t>Kruse, Clemens Scott et al. ‘Cybersecurity in Healthcare: A Systematic Review of Modern Threats and Trends’. 1 Jan. 2017 : 1 – 10.</a:t>
            </a:r>
          </a:p>
        </p:txBody>
      </p:sp>
    </p:spTree>
    <p:extLst>
      <p:ext uri="{BB962C8B-B14F-4D97-AF65-F5344CB8AC3E}">
        <p14:creationId xmlns:p14="http://schemas.microsoft.com/office/powerpoint/2010/main" val="3558070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28375"/>
            <a:ext cx="9207599" cy="5223226"/>
          </a:xfrm>
          <a:prstGeom prst="rect">
            <a:avLst/>
          </a:prstGeom>
          <a:noFill/>
          <a:ln>
            <a:noFill/>
          </a:ln>
        </p:spPr>
      </p:pic>
      <p:pic>
        <p:nvPicPr>
          <p:cNvPr id="55" name="Google Shape;55;p13"/>
          <p:cNvPicPr preferRelativeResize="0"/>
          <p:nvPr/>
        </p:nvPicPr>
        <p:blipFill>
          <a:blip r:embed="rId4">
            <a:alphaModFix/>
          </a:blip>
          <a:stretch>
            <a:fillRect/>
          </a:stretch>
        </p:blipFill>
        <p:spPr>
          <a:xfrm>
            <a:off x="-27488" y="38821"/>
            <a:ext cx="9101575" cy="4895475"/>
          </a:xfrm>
          <a:prstGeom prst="rect">
            <a:avLst/>
          </a:prstGeom>
          <a:noFill/>
          <a:ln>
            <a:noFill/>
          </a:ln>
        </p:spPr>
      </p:pic>
      <p:pic>
        <p:nvPicPr>
          <p:cNvPr id="56" name="Google Shape;56;p13"/>
          <p:cNvPicPr preferRelativeResize="0"/>
          <p:nvPr/>
        </p:nvPicPr>
        <p:blipFill>
          <a:blip r:embed="rId5">
            <a:alphaModFix/>
          </a:blip>
          <a:stretch>
            <a:fillRect/>
          </a:stretch>
        </p:blipFill>
        <p:spPr>
          <a:xfrm>
            <a:off x="7214775" y="4105502"/>
            <a:ext cx="1464437" cy="585800"/>
          </a:xfrm>
          <a:prstGeom prst="rect">
            <a:avLst/>
          </a:prstGeom>
          <a:noFill/>
          <a:ln>
            <a:noFill/>
          </a:ln>
        </p:spPr>
      </p:pic>
      <p:pic>
        <p:nvPicPr>
          <p:cNvPr id="57" name="Google Shape;57;p13"/>
          <p:cNvPicPr preferRelativeResize="0"/>
          <p:nvPr/>
        </p:nvPicPr>
        <p:blipFill>
          <a:blip r:embed="rId6">
            <a:alphaModFix/>
          </a:blip>
          <a:stretch>
            <a:fillRect/>
          </a:stretch>
        </p:blipFill>
        <p:spPr>
          <a:xfrm>
            <a:off x="200182" y="3469340"/>
            <a:ext cx="1184865" cy="1685647"/>
          </a:xfrm>
          <a:prstGeom prst="rect">
            <a:avLst/>
          </a:prstGeom>
          <a:noFill/>
          <a:ln>
            <a:noFill/>
          </a:ln>
        </p:spPr>
      </p:pic>
      <p:pic>
        <p:nvPicPr>
          <p:cNvPr id="58" name="Google Shape;58;p13"/>
          <p:cNvPicPr preferRelativeResize="0"/>
          <p:nvPr/>
        </p:nvPicPr>
        <p:blipFill>
          <a:blip r:embed="rId7">
            <a:alphaModFix/>
          </a:blip>
          <a:stretch>
            <a:fillRect/>
          </a:stretch>
        </p:blipFill>
        <p:spPr>
          <a:xfrm>
            <a:off x="379475" y="273200"/>
            <a:ext cx="647700" cy="457200"/>
          </a:xfrm>
          <a:prstGeom prst="rect">
            <a:avLst/>
          </a:prstGeom>
          <a:noFill/>
          <a:ln>
            <a:noFill/>
          </a:ln>
        </p:spPr>
      </p:pic>
      <p:pic>
        <p:nvPicPr>
          <p:cNvPr id="59" name="Google Shape;59;p13"/>
          <p:cNvPicPr preferRelativeResize="0"/>
          <p:nvPr/>
        </p:nvPicPr>
        <p:blipFill>
          <a:blip r:embed="rId8">
            <a:alphaModFix/>
          </a:blip>
          <a:stretch>
            <a:fillRect/>
          </a:stretch>
        </p:blipFill>
        <p:spPr>
          <a:xfrm rot="4325370">
            <a:off x="8248025" y="256850"/>
            <a:ext cx="571500" cy="647700"/>
          </a:xfrm>
          <a:prstGeom prst="rect">
            <a:avLst/>
          </a:prstGeom>
          <a:noFill/>
          <a:ln>
            <a:noFill/>
          </a:ln>
        </p:spPr>
      </p:pic>
      <p:pic>
        <p:nvPicPr>
          <p:cNvPr id="60" name="Google Shape;60;p13"/>
          <p:cNvPicPr preferRelativeResize="0"/>
          <p:nvPr/>
        </p:nvPicPr>
        <p:blipFill>
          <a:blip r:embed="rId9">
            <a:alphaModFix/>
          </a:blip>
          <a:stretch>
            <a:fillRect/>
          </a:stretch>
        </p:blipFill>
        <p:spPr>
          <a:xfrm>
            <a:off x="7214775" y="323525"/>
            <a:ext cx="876300" cy="514350"/>
          </a:xfrm>
          <a:prstGeom prst="rect">
            <a:avLst/>
          </a:prstGeom>
          <a:noFill/>
          <a:ln>
            <a:noFill/>
          </a:ln>
        </p:spPr>
      </p:pic>
      <p:pic>
        <p:nvPicPr>
          <p:cNvPr id="61" name="Google Shape;61;p13"/>
          <p:cNvPicPr preferRelativeResize="0"/>
          <p:nvPr/>
        </p:nvPicPr>
        <p:blipFill>
          <a:blip r:embed="rId9">
            <a:alphaModFix/>
          </a:blip>
          <a:stretch>
            <a:fillRect/>
          </a:stretch>
        </p:blipFill>
        <p:spPr>
          <a:xfrm rot="-4964143">
            <a:off x="8095625" y="1247975"/>
            <a:ext cx="876300" cy="514350"/>
          </a:xfrm>
          <a:prstGeom prst="rect">
            <a:avLst/>
          </a:prstGeom>
          <a:noFill/>
          <a:ln>
            <a:noFill/>
          </a:ln>
        </p:spPr>
      </p:pic>
      <p:sp>
        <p:nvSpPr>
          <p:cNvPr id="3" name="Title 2">
            <a:extLst>
              <a:ext uri="{FF2B5EF4-FFF2-40B4-BE49-F238E27FC236}">
                <a16:creationId xmlns:a16="http://schemas.microsoft.com/office/drawing/2014/main" id="{A7124E03-EE0F-1516-C37E-E62174F83A56}"/>
              </a:ext>
            </a:extLst>
          </p:cNvPr>
          <p:cNvSpPr>
            <a:spLocks noGrp="1"/>
          </p:cNvSpPr>
          <p:nvPr>
            <p:ph type="title"/>
          </p:nvPr>
        </p:nvSpPr>
        <p:spPr>
          <a:xfrm>
            <a:off x="1027174" y="445024"/>
            <a:ext cx="7023785" cy="1093105"/>
          </a:xfrm>
        </p:spPr>
        <p:txBody>
          <a:bodyPr>
            <a:normAutofit/>
          </a:bodyPr>
          <a:lstStyle/>
          <a:p>
            <a:r>
              <a:rPr lang="en-US" dirty="0">
                <a:solidFill>
                  <a:schemeClr val="bg1"/>
                </a:solidFill>
              </a:rPr>
              <a:t>Why is healthcare one of the biggest targets for cyber-attacks</a:t>
            </a:r>
          </a:p>
        </p:txBody>
      </p:sp>
      <p:sp>
        <p:nvSpPr>
          <p:cNvPr id="4" name="Text Placeholder 3">
            <a:extLst>
              <a:ext uri="{FF2B5EF4-FFF2-40B4-BE49-F238E27FC236}">
                <a16:creationId xmlns:a16="http://schemas.microsoft.com/office/drawing/2014/main" id="{406F3348-DED2-437B-1FFF-AABBA0B10565}"/>
              </a:ext>
            </a:extLst>
          </p:cNvPr>
          <p:cNvSpPr>
            <a:spLocks noGrp="1"/>
          </p:cNvSpPr>
          <p:nvPr>
            <p:ph type="body" idx="1"/>
          </p:nvPr>
        </p:nvSpPr>
        <p:spPr>
          <a:xfrm>
            <a:off x="343499" y="1539000"/>
            <a:ext cx="8520600" cy="2786815"/>
          </a:xfrm>
        </p:spPr>
        <p:txBody>
          <a:bodyPr>
            <a:normAutofit/>
          </a:bodyPr>
          <a:lstStyle/>
          <a:p>
            <a:r>
              <a:rPr lang="en-US" i="0" dirty="0">
                <a:solidFill>
                  <a:schemeClr val="bg1"/>
                </a:solidFill>
                <a:effectLst/>
                <a:latin typeface="Montserrat" panose="00000500000000000000" pitchFamily="2" charset="0"/>
              </a:rPr>
              <a:t>Healthcare staff aren’t educated on online risks</a:t>
            </a:r>
          </a:p>
          <a:p>
            <a:r>
              <a:rPr lang="en-US" i="0" dirty="0">
                <a:solidFill>
                  <a:schemeClr val="bg1"/>
                </a:solidFill>
                <a:effectLst/>
                <a:latin typeface="Montserrat" panose="00000500000000000000" pitchFamily="2" charset="0"/>
              </a:rPr>
              <a:t>The number of devices used in hospitals makes it hard to stay on top of security</a:t>
            </a:r>
          </a:p>
          <a:p>
            <a:r>
              <a:rPr lang="en-US" i="0" dirty="0">
                <a:solidFill>
                  <a:schemeClr val="bg1"/>
                </a:solidFill>
                <a:effectLst/>
                <a:latin typeface="Montserrat" panose="00000500000000000000" pitchFamily="2" charset="0"/>
              </a:rPr>
              <a:t>Healthcare information needs to be open and shareable</a:t>
            </a:r>
          </a:p>
          <a:p>
            <a:r>
              <a:rPr lang="en-US" i="0" dirty="0">
                <a:solidFill>
                  <a:schemeClr val="bg1"/>
                </a:solidFill>
                <a:effectLst/>
                <a:latin typeface="Montserrat" panose="00000500000000000000" pitchFamily="2" charset="0"/>
              </a:rPr>
              <a:t>Outdated technology means the healthcare industry is unprepared for attacks</a:t>
            </a:r>
          </a:p>
          <a:p>
            <a:pPr marL="114300" indent="0">
              <a:buNone/>
            </a:pPr>
            <a:endParaRPr lang="en-US" dirty="0">
              <a:solidFill>
                <a:schemeClr val="bg1"/>
              </a:solidFill>
            </a:endParaRPr>
          </a:p>
          <a:p>
            <a:pPr lvl="1"/>
            <a:endParaRPr lang="en-US" dirty="0">
              <a:solidFill>
                <a:schemeClr val="bg1"/>
              </a:solidFill>
            </a:endParaRPr>
          </a:p>
          <a:p>
            <a:endParaRPr lang="en-US" dirty="0">
              <a:solidFill>
                <a:schemeClr val="bg1"/>
              </a:solidFill>
            </a:endParaRPr>
          </a:p>
          <a:p>
            <a:pPr lvl="1"/>
            <a:endParaRPr lang="en-US" dirty="0">
              <a:solidFill>
                <a:schemeClr val="bg1"/>
              </a:solidFill>
            </a:endParaRPr>
          </a:p>
        </p:txBody>
      </p:sp>
    </p:spTree>
    <p:extLst>
      <p:ext uri="{BB962C8B-B14F-4D97-AF65-F5344CB8AC3E}">
        <p14:creationId xmlns:p14="http://schemas.microsoft.com/office/powerpoint/2010/main" val="589147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28375"/>
            <a:ext cx="9207599" cy="5223226"/>
          </a:xfrm>
          <a:prstGeom prst="rect">
            <a:avLst/>
          </a:prstGeom>
          <a:noFill/>
          <a:ln>
            <a:noFill/>
          </a:ln>
        </p:spPr>
      </p:pic>
      <p:pic>
        <p:nvPicPr>
          <p:cNvPr id="55" name="Google Shape;55;p13"/>
          <p:cNvPicPr preferRelativeResize="0"/>
          <p:nvPr/>
        </p:nvPicPr>
        <p:blipFill>
          <a:blip r:embed="rId4">
            <a:alphaModFix/>
          </a:blip>
          <a:stretch>
            <a:fillRect/>
          </a:stretch>
        </p:blipFill>
        <p:spPr>
          <a:xfrm>
            <a:off x="-27488" y="38821"/>
            <a:ext cx="9101575" cy="4895475"/>
          </a:xfrm>
          <a:prstGeom prst="rect">
            <a:avLst/>
          </a:prstGeom>
          <a:noFill/>
          <a:ln>
            <a:noFill/>
          </a:ln>
        </p:spPr>
      </p:pic>
      <p:pic>
        <p:nvPicPr>
          <p:cNvPr id="56" name="Google Shape;56;p13"/>
          <p:cNvPicPr preferRelativeResize="0"/>
          <p:nvPr/>
        </p:nvPicPr>
        <p:blipFill>
          <a:blip r:embed="rId5">
            <a:alphaModFix/>
          </a:blip>
          <a:stretch>
            <a:fillRect/>
          </a:stretch>
        </p:blipFill>
        <p:spPr>
          <a:xfrm>
            <a:off x="3292125" y="273199"/>
            <a:ext cx="2462351" cy="1092900"/>
          </a:xfrm>
          <a:prstGeom prst="rect">
            <a:avLst/>
          </a:prstGeom>
          <a:noFill/>
          <a:ln>
            <a:noFill/>
          </a:ln>
        </p:spPr>
      </p:pic>
      <p:pic>
        <p:nvPicPr>
          <p:cNvPr id="57" name="Google Shape;57;p13"/>
          <p:cNvPicPr preferRelativeResize="0"/>
          <p:nvPr/>
        </p:nvPicPr>
        <p:blipFill>
          <a:blip r:embed="rId6">
            <a:alphaModFix/>
          </a:blip>
          <a:stretch>
            <a:fillRect/>
          </a:stretch>
        </p:blipFill>
        <p:spPr>
          <a:xfrm>
            <a:off x="-50361" y="-28375"/>
            <a:ext cx="2924175" cy="5143500"/>
          </a:xfrm>
          <a:prstGeom prst="rect">
            <a:avLst/>
          </a:prstGeom>
          <a:noFill/>
          <a:ln>
            <a:noFill/>
          </a:ln>
        </p:spPr>
      </p:pic>
      <p:pic>
        <p:nvPicPr>
          <p:cNvPr id="58" name="Google Shape;58;p13"/>
          <p:cNvPicPr preferRelativeResize="0"/>
          <p:nvPr/>
        </p:nvPicPr>
        <p:blipFill>
          <a:blip r:embed="rId7">
            <a:alphaModFix/>
          </a:blip>
          <a:stretch>
            <a:fillRect/>
          </a:stretch>
        </p:blipFill>
        <p:spPr>
          <a:xfrm>
            <a:off x="379475" y="273200"/>
            <a:ext cx="647700" cy="457200"/>
          </a:xfrm>
          <a:prstGeom prst="rect">
            <a:avLst/>
          </a:prstGeom>
          <a:noFill/>
          <a:ln>
            <a:noFill/>
          </a:ln>
        </p:spPr>
      </p:pic>
      <p:pic>
        <p:nvPicPr>
          <p:cNvPr id="59" name="Google Shape;59;p13"/>
          <p:cNvPicPr preferRelativeResize="0"/>
          <p:nvPr/>
        </p:nvPicPr>
        <p:blipFill>
          <a:blip r:embed="rId8">
            <a:alphaModFix/>
          </a:blip>
          <a:stretch>
            <a:fillRect/>
          </a:stretch>
        </p:blipFill>
        <p:spPr>
          <a:xfrm rot="4325370">
            <a:off x="8248025" y="256850"/>
            <a:ext cx="571500" cy="647700"/>
          </a:xfrm>
          <a:prstGeom prst="rect">
            <a:avLst/>
          </a:prstGeom>
          <a:noFill/>
          <a:ln>
            <a:noFill/>
          </a:ln>
        </p:spPr>
      </p:pic>
      <p:pic>
        <p:nvPicPr>
          <p:cNvPr id="60" name="Google Shape;60;p13"/>
          <p:cNvPicPr preferRelativeResize="0"/>
          <p:nvPr/>
        </p:nvPicPr>
        <p:blipFill>
          <a:blip r:embed="rId9">
            <a:alphaModFix/>
          </a:blip>
          <a:stretch>
            <a:fillRect/>
          </a:stretch>
        </p:blipFill>
        <p:spPr>
          <a:xfrm>
            <a:off x="7214775" y="323525"/>
            <a:ext cx="876300" cy="514350"/>
          </a:xfrm>
          <a:prstGeom prst="rect">
            <a:avLst/>
          </a:prstGeom>
          <a:noFill/>
          <a:ln>
            <a:noFill/>
          </a:ln>
        </p:spPr>
      </p:pic>
      <p:pic>
        <p:nvPicPr>
          <p:cNvPr id="61" name="Google Shape;61;p13"/>
          <p:cNvPicPr preferRelativeResize="0"/>
          <p:nvPr/>
        </p:nvPicPr>
        <p:blipFill>
          <a:blip r:embed="rId9">
            <a:alphaModFix/>
          </a:blip>
          <a:stretch>
            <a:fillRect/>
          </a:stretch>
        </p:blipFill>
        <p:spPr>
          <a:xfrm rot="-4964143">
            <a:off x="8095625" y="1247975"/>
            <a:ext cx="876300" cy="514350"/>
          </a:xfrm>
          <a:prstGeom prst="rect">
            <a:avLst/>
          </a:prstGeom>
          <a:noFill/>
          <a:ln>
            <a:noFill/>
          </a:ln>
        </p:spPr>
      </p:pic>
      <p:sp>
        <p:nvSpPr>
          <p:cNvPr id="2" name="TextBox 1">
            <a:extLst>
              <a:ext uri="{FF2B5EF4-FFF2-40B4-BE49-F238E27FC236}">
                <a16:creationId xmlns:a16="http://schemas.microsoft.com/office/drawing/2014/main" id="{444F9E97-8B66-0F79-8AFD-529E56A07E55}"/>
              </a:ext>
            </a:extLst>
          </p:cNvPr>
          <p:cNvSpPr txBox="1"/>
          <p:nvPr/>
        </p:nvSpPr>
        <p:spPr>
          <a:xfrm>
            <a:off x="2873814" y="1827736"/>
            <a:ext cx="5599991" cy="2893100"/>
          </a:xfrm>
          <a:prstGeom prst="rect">
            <a:avLst/>
          </a:prstGeom>
          <a:noFill/>
        </p:spPr>
        <p:txBody>
          <a:bodyPr wrap="square" rtlCol="0">
            <a:spAutoFit/>
          </a:bodyPr>
          <a:lstStyle/>
          <a:p>
            <a:r>
              <a:rPr lang="en-US" b="0" i="0" dirty="0">
                <a:solidFill>
                  <a:schemeClr val="bg1"/>
                </a:solidFill>
                <a:effectLst/>
                <a:latin typeface="Cambria" panose="02040503050406030204" pitchFamily="18" charset="0"/>
              </a:rPr>
              <a:t>COVID increased cyber-attack risks</a:t>
            </a:r>
          </a:p>
          <a:p>
            <a:pPr marL="285750" indent="-285750">
              <a:buFont typeface="Arial" panose="020B0604020202020204" pitchFamily="34" charset="0"/>
              <a:buChar char="•"/>
            </a:pPr>
            <a:endParaRPr lang="en-US" b="0" i="0" dirty="0">
              <a:solidFill>
                <a:schemeClr val="bg1"/>
              </a:solidFill>
              <a:effectLst/>
              <a:latin typeface="Cambria" panose="02040503050406030204" pitchFamily="18" charset="0"/>
            </a:endParaRPr>
          </a:p>
          <a:p>
            <a:r>
              <a:rPr lang="en-US" b="0" i="0" dirty="0">
                <a:solidFill>
                  <a:schemeClr val="bg1"/>
                </a:solidFill>
                <a:effectLst/>
                <a:latin typeface="Cambria" panose="02040503050406030204" pitchFamily="18" charset="0"/>
              </a:rPr>
              <a:t>Stealing intellectual property such as data relating to COVID-19 vaccine development, modelling and experimental therapeutics. </a:t>
            </a:r>
          </a:p>
          <a:p>
            <a:endParaRPr lang="en-US" dirty="0">
              <a:solidFill>
                <a:schemeClr val="bg1"/>
              </a:solidFill>
              <a:latin typeface="Cambria" panose="02040503050406030204" pitchFamily="18" charset="0"/>
            </a:endParaRPr>
          </a:p>
          <a:p>
            <a:pPr marL="285750" lvl="2" indent="-285750">
              <a:buFont typeface="Courier New" panose="02070309020205020404" pitchFamily="49" charset="0"/>
              <a:buChar char="o"/>
            </a:pPr>
            <a:r>
              <a:rPr lang="en-US" dirty="0">
                <a:solidFill>
                  <a:schemeClr val="bg1"/>
                </a:solidFill>
                <a:latin typeface="Roboto" panose="02000000000000000000" pitchFamily="2" charset="0"/>
              </a:rPr>
              <a:t>A</a:t>
            </a:r>
            <a:r>
              <a:rPr lang="en-US" b="0" i="0" dirty="0">
                <a:solidFill>
                  <a:schemeClr val="bg1"/>
                </a:solidFill>
                <a:effectLst/>
                <a:latin typeface="Roboto" panose="02000000000000000000" pitchFamily="2" charset="0"/>
              </a:rPr>
              <a:t> cyberattack that halted the network of a Czech hospital in March, </a:t>
            </a:r>
          </a:p>
          <a:p>
            <a:pPr marL="285750" lvl="2" indent="-285750">
              <a:buFont typeface="Courier New" panose="02070309020205020404" pitchFamily="49" charset="0"/>
              <a:buChar char="o"/>
            </a:pPr>
            <a:r>
              <a:rPr lang="en-US" b="0" i="0" dirty="0">
                <a:solidFill>
                  <a:schemeClr val="bg1"/>
                </a:solidFill>
                <a:effectLst/>
                <a:latin typeface="Roboto" panose="02000000000000000000" pitchFamily="2" charset="0"/>
              </a:rPr>
              <a:t>A ransomware attack on a vaccine trial group in UK in March</a:t>
            </a:r>
          </a:p>
          <a:p>
            <a:pPr marL="285750" lvl="2" indent="-285750">
              <a:buFont typeface="Courier New" panose="02070309020205020404" pitchFamily="49" charset="0"/>
              <a:buChar char="o"/>
            </a:pPr>
            <a:r>
              <a:rPr lang="en-US" b="0" i="0" dirty="0">
                <a:solidFill>
                  <a:schemeClr val="bg1"/>
                </a:solidFill>
                <a:effectLst/>
                <a:latin typeface="Roboto" panose="02000000000000000000" pitchFamily="2" charset="0"/>
              </a:rPr>
              <a:t>An unspecified cyber-attack on the US Health Agency in March</a:t>
            </a:r>
          </a:p>
          <a:p>
            <a:pPr marL="285750" lvl="2" indent="-285750">
              <a:buFont typeface="Courier New" panose="02070309020205020404" pitchFamily="49" charset="0"/>
              <a:buChar char="o"/>
            </a:pPr>
            <a:r>
              <a:rPr lang="en-US" dirty="0">
                <a:solidFill>
                  <a:schemeClr val="bg1"/>
                </a:solidFill>
                <a:latin typeface="Roboto" panose="02000000000000000000" pitchFamily="2" charset="0"/>
              </a:rPr>
              <a:t>A</a:t>
            </a:r>
            <a:r>
              <a:rPr lang="en-US" b="0" i="0" dirty="0">
                <a:solidFill>
                  <a:schemeClr val="bg1"/>
                </a:solidFill>
                <a:effectLst/>
                <a:latin typeface="Roboto" panose="02000000000000000000" pitchFamily="2" charset="0"/>
              </a:rPr>
              <a:t>n unspecified cyber-attack on the construction company building the UK’s emergency COVID-19 hospitals in May</a:t>
            </a:r>
          </a:p>
          <a:p>
            <a:pPr marL="285750" lvl="2" indent="-285750">
              <a:buFont typeface="Courier New" panose="02070309020205020404" pitchFamily="49" charset="0"/>
              <a:buChar char="o"/>
            </a:pPr>
            <a:r>
              <a:rPr lang="en-US" dirty="0">
                <a:solidFill>
                  <a:schemeClr val="bg1"/>
                </a:solidFill>
                <a:latin typeface="Roboto" panose="02000000000000000000" pitchFamily="2" charset="0"/>
              </a:rPr>
              <a:t>A</a:t>
            </a:r>
            <a:r>
              <a:rPr lang="en-US" b="0" i="0" dirty="0">
                <a:solidFill>
                  <a:schemeClr val="bg1"/>
                </a:solidFill>
                <a:effectLst/>
                <a:latin typeface="Roboto" panose="02000000000000000000" pitchFamily="2" charset="0"/>
              </a:rPr>
              <a:t>n alleged state-sponsored attack on UK, US and Canadian universities developing a COVID-19 vaccine in July</a:t>
            </a:r>
            <a:endParaRPr lang="en-US" dirty="0">
              <a:solidFill>
                <a:schemeClr val="bg1"/>
              </a:solidFill>
              <a:latin typeface="Cambria" panose="020405030504060302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p14"/>
          <p:cNvPicPr preferRelativeResize="0"/>
          <p:nvPr/>
        </p:nvPicPr>
        <p:blipFill>
          <a:blip r:embed="rId3">
            <a:alphaModFix/>
          </a:blip>
          <a:stretch>
            <a:fillRect/>
          </a:stretch>
        </p:blipFill>
        <p:spPr>
          <a:xfrm>
            <a:off x="0" y="-28375"/>
            <a:ext cx="9207599" cy="5223226"/>
          </a:xfrm>
          <a:prstGeom prst="rect">
            <a:avLst/>
          </a:prstGeom>
          <a:noFill/>
          <a:ln>
            <a:noFill/>
          </a:ln>
        </p:spPr>
      </p:pic>
      <p:pic>
        <p:nvPicPr>
          <p:cNvPr id="67" name="Google Shape;67;p14"/>
          <p:cNvPicPr preferRelativeResize="0"/>
          <p:nvPr/>
        </p:nvPicPr>
        <p:blipFill>
          <a:blip r:embed="rId4">
            <a:alphaModFix/>
          </a:blip>
          <a:stretch>
            <a:fillRect/>
          </a:stretch>
        </p:blipFill>
        <p:spPr>
          <a:xfrm>
            <a:off x="42425" y="95625"/>
            <a:ext cx="9101575" cy="4895475"/>
          </a:xfrm>
          <a:prstGeom prst="rect">
            <a:avLst/>
          </a:prstGeom>
          <a:noFill/>
          <a:ln>
            <a:noFill/>
          </a:ln>
        </p:spPr>
      </p:pic>
      <p:pic>
        <p:nvPicPr>
          <p:cNvPr id="68" name="Google Shape;68;p14"/>
          <p:cNvPicPr preferRelativeResize="0"/>
          <p:nvPr/>
        </p:nvPicPr>
        <p:blipFill>
          <a:blip r:embed="rId5">
            <a:alphaModFix/>
          </a:blip>
          <a:stretch>
            <a:fillRect/>
          </a:stretch>
        </p:blipFill>
        <p:spPr>
          <a:xfrm>
            <a:off x="3292125" y="273199"/>
            <a:ext cx="2462351" cy="1092900"/>
          </a:xfrm>
          <a:prstGeom prst="rect">
            <a:avLst/>
          </a:prstGeom>
          <a:noFill/>
          <a:ln>
            <a:noFill/>
          </a:ln>
        </p:spPr>
      </p:pic>
      <p:sp>
        <p:nvSpPr>
          <p:cNvPr id="2" name="Title 1">
            <a:extLst>
              <a:ext uri="{FF2B5EF4-FFF2-40B4-BE49-F238E27FC236}">
                <a16:creationId xmlns:a16="http://schemas.microsoft.com/office/drawing/2014/main" id="{49A91592-0E7A-2DC7-CA25-1BD7553FFEC9}"/>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9ABDEBB6-287A-C6DA-07B6-B1DD7D7854E0}"/>
              </a:ext>
            </a:extLst>
          </p:cNvPr>
          <p:cNvSpPr>
            <a:spLocks noGrp="1"/>
          </p:cNvSpPr>
          <p:nvPr>
            <p:ph type="body" idx="1"/>
          </p:nvPr>
        </p:nvSpPr>
        <p:spPr>
          <a:xfrm>
            <a:off x="311700" y="1537925"/>
            <a:ext cx="8520600" cy="3030950"/>
          </a:xfrm>
        </p:spPr>
        <p:txBody>
          <a:bodyPr/>
          <a:lstStyle/>
          <a:p>
            <a:r>
              <a:rPr lang="en-US" dirty="0">
                <a:solidFill>
                  <a:schemeClr val="bg1"/>
                </a:solidFill>
              </a:rPr>
              <a:t>Ransomware Risk Categories</a:t>
            </a:r>
          </a:p>
          <a:p>
            <a:endParaRPr lang="en-US" dirty="0">
              <a:solidFill>
                <a:schemeClr val="bg1"/>
              </a:solidFill>
            </a:endParaRPr>
          </a:p>
          <a:p>
            <a:pPr lvl="1"/>
            <a:r>
              <a:rPr lang="en-US" dirty="0">
                <a:solidFill>
                  <a:schemeClr val="bg1"/>
                </a:solidFill>
              </a:rPr>
              <a:t>Medical Malpractice – EMR is not accessible, thus increasing risk of medication errors</a:t>
            </a:r>
          </a:p>
          <a:p>
            <a:pPr lvl="1"/>
            <a:r>
              <a:rPr lang="en-US" dirty="0">
                <a:solidFill>
                  <a:schemeClr val="bg1"/>
                </a:solidFill>
              </a:rPr>
              <a:t>Data Privacy – potentially violate Health Insurance Portability &amp; Accountability (HIPPA) Act</a:t>
            </a:r>
          </a:p>
          <a:p>
            <a:pPr lvl="1"/>
            <a:r>
              <a:rPr lang="en-US" dirty="0">
                <a:solidFill>
                  <a:schemeClr val="bg1"/>
                </a:solidFill>
              </a:rPr>
              <a:t>Property &amp; reputation – Can impact future business negotiations and partnerships</a:t>
            </a:r>
          </a:p>
          <a:p>
            <a:pPr lvl="1"/>
            <a:r>
              <a:rPr lang="en-US" dirty="0">
                <a:solidFill>
                  <a:schemeClr val="bg1"/>
                </a:solidFill>
              </a:rPr>
              <a:t>Cost &amp; expense – paying cybercriminals &amp; continued monitoring of patient information and credit monitoring</a:t>
            </a:r>
          </a:p>
        </p:txBody>
      </p:sp>
    </p:spTree>
    <p:extLst>
      <p:ext uri="{BB962C8B-B14F-4D97-AF65-F5344CB8AC3E}">
        <p14:creationId xmlns:p14="http://schemas.microsoft.com/office/powerpoint/2010/main" val="2703811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28375"/>
            <a:ext cx="9207599" cy="5223226"/>
          </a:xfrm>
          <a:prstGeom prst="rect">
            <a:avLst/>
          </a:prstGeom>
          <a:noFill/>
          <a:ln>
            <a:noFill/>
          </a:ln>
        </p:spPr>
      </p:pic>
      <p:pic>
        <p:nvPicPr>
          <p:cNvPr id="55" name="Google Shape;55;p13"/>
          <p:cNvPicPr preferRelativeResize="0"/>
          <p:nvPr/>
        </p:nvPicPr>
        <p:blipFill>
          <a:blip r:embed="rId4">
            <a:alphaModFix/>
          </a:blip>
          <a:stretch>
            <a:fillRect/>
          </a:stretch>
        </p:blipFill>
        <p:spPr>
          <a:xfrm>
            <a:off x="-27488" y="38821"/>
            <a:ext cx="9101575" cy="4895475"/>
          </a:xfrm>
          <a:prstGeom prst="rect">
            <a:avLst/>
          </a:prstGeom>
          <a:noFill/>
          <a:ln>
            <a:noFill/>
          </a:ln>
        </p:spPr>
      </p:pic>
      <p:pic>
        <p:nvPicPr>
          <p:cNvPr id="56" name="Google Shape;56;p13"/>
          <p:cNvPicPr preferRelativeResize="0"/>
          <p:nvPr/>
        </p:nvPicPr>
        <p:blipFill>
          <a:blip r:embed="rId5">
            <a:alphaModFix/>
          </a:blip>
          <a:stretch>
            <a:fillRect/>
          </a:stretch>
        </p:blipFill>
        <p:spPr>
          <a:xfrm>
            <a:off x="7214775" y="4105502"/>
            <a:ext cx="1464437" cy="585800"/>
          </a:xfrm>
          <a:prstGeom prst="rect">
            <a:avLst/>
          </a:prstGeom>
          <a:noFill/>
          <a:ln>
            <a:noFill/>
          </a:ln>
        </p:spPr>
      </p:pic>
      <p:pic>
        <p:nvPicPr>
          <p:cNvPr id="57" name="Google Shape;57;p13"/>
          <p:cNvPicPr preferRelativeResize="0"/>
          <p:nvPr/>
        </p:nvPicPr>
        <p:blipFill>
          <a:blip r:embed="rId6">
            <a:alphaModFix/>
          </a:blip>
          <a:stretch>
            <a:fillRect/>
          </a:stretch>
        </p:blipFill>
        <p:spPr>
          <a:xfrm>
            <a:off x="200182" y="3469340"/>
            <a:ext cx="1184865" cy="1685647"/>
          </a:xfrm>
          <a:prstGeom prst="rect">
            <a:avLst/>
          </a:prstGeom>
          <a:noFill/>
          <a:ln>
            <a:noFill/>
          </a:ln>
        </p:spPr>
      </p:pic>
      <p:pic>
        <p:nvPicPr>
          <p:cNvPr id="58" name="Google Shape;58;p13"/>
          <p:cNvPicPr preferRelativeResize="0"/>
          <p:nvPr/>
        </p:nvPicPr>
        <p:blipFill>
          <a:blip r:embed="rId7">
            <a:alphaModFix/>
          </a:blip>
          <a:stretch>
            <a:fillRect/>
          </a:stretch>
        </p:blipFill>
        <p:spPr>
          <a:xfrm>
            <a:off x="379475" y="273200"/>
            <a:ext cx="647700" cy="457200"/>
          </a:xfrm>
          <a:prstGeom prst="rect">
            <a:avLst/>
          </a:prstGeom>
          <a:noFill/>
          <a:ln>
            <a:noFill/>
          </a:ln>
        </p:spPr>
      </p:pic>
      <p:pic>
        <p:nvPicPr>
          <p:cNvPr id="59" name="Google Shape;59;p13"/>
          <p:cNvPicPr preferRelativeResize="0"/>
          <p:nvPr/>
        </p:nvPicPr>
        <p:blipFill>
          <a:blip r:embed="rId8">
            <a:alphaModFix/>
          </a:blip>
          <a:stretch>
            <a:fillRect/>
          </a:stretch>
        </p:blipFill>
        <p:spPr>
          <a:xfrm rot="4325370">
            <a:off x="8248025" y="256850"/>
            <a:ext cx="571500" cy="647700"/>
          </a:xfrm>
          <a:prstGeom prst="rect">
            <a:avLst/>
          </a:prstGeom>
          <a:noFill/>
          <a:ln>
            <a:noFill/>
          </a:ln>
        </p:spPr>
      </p:pic>
      <p:pic>
        <p:nvPicPr>
          <p:cNvPr id="60" name="Google Shape;60;p13"/>
          <p:cNvPicPr preferRelativeResize="0"/>
          <p:nvPr/>
        </p:nvPicPr>
        <p:blipFill>
          <a:blip r:embed="rId9">
            <a:alphaModFix/>
          </a:blip>
          <a:stretch>
            <a:fillRect/>
          </a:stretch>
        </p:blipFill>
        <p:spPr>
          <a:xfrm>
            <a:off x="7214775" y="323525"/>
            <a:ext cx="876300" cy="514350"/>
          </a:xfrm>
          <a:prstGeom prst="rect">
            <a:avLst/>
          </a:prstGeom>
          <a:noFill/>
          <a:ln>
            <a:noFill/>
          </a:ln>
        </p:spPr>
      </p:pic>
      <p:pic>
        <p:nvPicPr>
          <p:cNvPr id="61" name="Google Shape;61;p13"/>
          <p:cNvPicPr preferRelativeResize="0"/>
          <p:nvPr/>
        </p:nvPicPr>
        <p:blipFill>
          <a:blip r:embed="rId9">
            <a:alphaModFix/>
          </a:blip>
          <a:stretch>
            <a:fillRect/>
          </a:stretch>
        </p:blipFill>
        <p:spPr>
          <a:xfrm rot="-4964143">
            <a:off x="8095625" y="1247975"/>
            <a:ext cx="876300" cy="514350"/>
          </a:xfrm>
          <a:prstGeom prst="rect">
            <a:avLst/>
          </a:prstGeom>
          <a:noFill/>
          <a:ln>
            <a:noFill/>
          </a:ln>
        </p:spPr>
      </p:pic>
      <p:pic>
        <p:nvPicPr>
          <p:cNvPr id="5" name="Picture 4">
            <a:extLst>
              <a:ext uri="{FF2B5EF4-FFF2-40B4-BE49-F238E27FC236}">
                <a16:creationId xmlns:a16="http://schemas.microsoft.com/office/drawing/2014/main" id="{96BD2F9A-F24D-C7D8-5ECE-A7524287A84B}"/>
              </a:ext>
            </a:extLst>
          </p:cNvPr>
          <p:cNvPicPr>
            <a:picLocks noChangeAspect="1"/>
          </p:cNvPicPr>
          <p:nvPr/>
        </p:nvPicPr>
        <p:blipFill>
          <a:blip r:embed="rId10"/>
          <a:stretch>
            <a:fillRect/>
          </a:stretch>
        </p:blipFill>
        <p:spPr>
          <a:xfrm>
            <a:off x="1457860" y="1084921"/>
            <a:ext cx="5684101" cy="3557602"/>
          </a:xfrm>
          <a:prstGeom prst="rect">
            <a:avLst/>
          </a:prstGeom>
        </p:spPr>
      </p:pic>
      <p:pic>
        <p:nvPicPr>
          <p:cNvPr id="6" name="Picture 5">
            <a:extLst>
              <a:ext uri="{FF2B5EF4-FFF2-40B4-BE49-F238E27FC236}">
                <a16:creationId xmlns:a16="http://schemas.microsoft.com/office/drawing/2014/main" id="{97BF87CA-EA7F-D06D-B2AB-9AD9A91B2CEF}"/>
              </a:ext>
            </a:extLst>
          </p:cNvPr>
          <p:cNvPicPr>
            <a:picLocks noChangeAspect="1"/>
          </p:cNvPicPr>
          <p:nvPr/>
        </p:nvPicPr>
        <p:blipFill>
          <a:blip r:embed="rId11"/>
          <a:stretch>
            <a:fillRect/>
          </a:stretch>
        </p:blipFill>
        <p:spPr>
          <a:xfrm>
            <a:off x="6943452" y="1734377"/>
            <a:ext cx="1582873" cy="2309261"/>
          </a:xfrm>
          <a:prstGeom prst="rect">
            <a:avLst/>
          </a:prstGeom>
        </p:spPr>
      </p:pic>
      <p:pic>
        <p:nvPicPr>
          <p:cNvPr id="9" name="Picture 8">
            <a:extLst>
              <a:ext uri="{FF2B5EF4-FFF2-40B4-BE49-F238E27FC236}">
                <a16:creationId xmlns:a16="http://schemas.microsoft.com/office/drawing/2014/main" id="{78858C14-890E-C495-281D-CD736F0D83CD}"/>
              </a:ext>
            </a:extLst>
          </p:cNvPr>
          <p:cNvPicPr>
            <a:picLocks noChangeAspect="1"/>
          </p:cNvPicPr>
          <p:nvPr/>
        </p:nvPicPr>
        <p:blipFill>
          <a:blip r:embed="rId12"/>
          <a:stretch>
            <a:fillRect/>
          </a:stretch>
        </p:blipFill>
        <p:spPr>
          <a:xfrm>
            <a:off x="4936270" y="517082"/>
            <a:ext cx="2205691" cy="1473849"/>
          </a:xfrm>
          <a:prstGeom prst="rect">
            <a:avLst/>
          </a:prstGeom>
        </p:spPr>
      </p:pic>
      <p:pic>
        <p:nvPicPr>
          <p:cNvPr id="10" name="Picture 9">
            <a:extLst>
              <a:ext uri="{FF2B5EF4-FFF2-40B4-BE49-F238E27FC236}">
                <a16:creationId xmlns:a16="http://schemas.microsoft.com/office/drawing/2014/main" id="{0FB73B1D-4DBF-9F4B-1165-032436C628C0}"/>
              </a:ext>
            </a:extLst>
          </p:cNvPr>
          <p:cNvPicPr>
            <a:picLocks noChangeAspect="1"/>
          </p:cNvPicPr>
          <p:nvPr/>
        </p:nvPicPr>
        <p:blipFill>
          <a:blip r:embed="rId13"/>
          <a:stretch>
            <a:fillRect/>
          </a:stretch>
        </p:blipFill>
        <p:spPr>
          <a:xfrm>
            <a:off x="1780517" y="312511"/>
            <a:ext cx="2340457" cy="1195341"/>
          </a:xfrm>
          <a:prstGeom prst="rect">
            <a:avLst/>
          </a:prstGeom>
        </p:spPr>
      </p:pic>
      <p:pic>
        <p:nvPicPr>
          <p:cNvPr id="11" name="Picture 10">
            <a:extLst>
              <a:ext uri="{FF2B5EF4-FFF2-40B4-BE49-F238E27FC236}">
                <a16:creationId xmlns:a16="http://schemas.microsoft.com/office/drawing/2014/main" id="{B72E111E-821D-7EED-4396-69D249E82759}"/>
              </a:ext>
            </a:extLst>
          </p:cNvPr>
          <p:cNvPicPr>
            <a:picLocks noChangeAspect="1"/>
          </p:cNvPicPr>
          <p:nvPr/>
        </p:nvPicPr>
        <p:blipFill>
          <a:blip r:embed="rId14"/>
          <a:stretch>
            <a:fillRect/>
          </a:stretch>
        </p:blipFill>
        <p:spPr>
          <a:xfrm>
            <a:off x="662820" y="2836783"/>
            <a:ext cx="3488946" cy="1265114"/>
          </a:xfrm>
          <a:prstGeom prst="rect">
            <a:avLst/>
          </a:prstGeom>
        </p:spPr>
      </p:pic>
    </p:spTree>
    <p:extLst>
      <p:ext uri="{BB962C8B-B14F-4D97-AF65-F5344CB8AC3E}">
        <p14:creationId xmlns:p14="http://schemas.microsoft.com/office/powerpoint/2010/main" val="3477309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28375"/>
            <a:ext cx="9207599" cy="5223226"/>
          </a:xfrm>
          <a:prstGeom prst="rect">
            <a:avLst/>
          </a:prstGeom>
          <a:noFill/>
          <a:ln>
            <a:noFill/>
          </a:ln>
        </p:spPr>
      </p:pic>
      <p:pic>
        <p:nvPicPr>
          <p:cNvPr id="55" name="Google Shape;55;p13"/>
          <p:cNvPicPr preferRelativeResize="0"/>
          <p:nvPr/>
        </p:nvPicPr>
        <p:blipFill>
          <a:blip r:embed="rId4">
            <a:alphaModFix/>
          </a:blip>
          <a:stretch>
            <a:fillRect/>
          </a:stretch>
        </p:blipFill>
        <p:spPr>
          <a:xfrm>
            <a:off x="-27488" y="38821"/>
            <a:ext cx="9101575" cy="4895475"/>
          </a:xfrm>
          <a:prstGeom prst="rect">
            <a:avLst/>
          </a:prstGeom>
          <a:noFill/>
          <a:ln>
            <a:noFill/>
          </a:ln>
        </p:spPr>
      </p:pic>
      <p:pic>
        <p:nvPicPr>
          <p:cNvPr id="56" name="Google Shape;56;p13"/>
          <p:cNvPicPr preferRelativeResize="0"/>
          <p:nvPr/>
        </p:nvPicPr>
        <p:blipFill>
          <a:blip r:embed="rId5">
            <a:alphaModFix/>
          </a:blip>
          <a:stretch>
            <a:fillRect/>
          </a:stretch>
        </p:blipFill>
        <p:spPr>
          <a:xfrm>
            <a:off x="7214775" y="4105502"/>
            <a:ext cx="1464437" cy="585800"/>
          </a:xfrm>
          <a:prstGeom prst="rect">
            <a:avLst/>
          </a:prstGeom>
          <a:noFill/>
          <a:ln>
            <a:noFill/>
          </a:ln>
        </p:spPr>
      </p:pic>
      <p:pic>
        <p:nvPicPr>
          <p:cNvPr id="57" name="Google Shape;57;p13"/>
          <p:cNvPicPr preferRelativeResize="0"/>
          <p:nvPr/>
        </p:nvPicPr>
        <p:blipFill>
          <a:blip r:embed="rId6">
            <a:alphaModFix/>
          </a:blip>
          <a:stretch>
            <a:fillRect/>
          </a:stretch>
        </p:blipFill>
        <p:spPr>
          <a:xfrm>
            <a:off x="200182" y="3469340"/>
            <a:ext cx="1184865" cy="1685647"/>
          </a:xfrm>
          <a:prstGeom prst="rect">
            <a:avLst/>
          </a:prstGeom>
          <a:noFill/>
          <a:ln>
            <a:noFill/>
          </a:ln>
        </p:spPr>
      </p:pic>
      <p:pic>
        <p:nvPicPr>
          <p:cNvPr id="58" name="Google Shape;58;p13"/>
          <p:cNvPicPr preferRelativeResize="0"/>
          <p:nvPr/>
        </p:nvPicPr>
        <p:blipFill>
          <a:blip r:embed="rId7">
            <a:alphaModFix/>
          </a:blip>
          <a:stretch>
            <a:fillRect/>
          </a:stretch>
        </p:blipFill>
        <p:spPr>
          <a:xfrm>
            <a:off x="379475" y="273200"/>
            <a:ext cx="647700" cy="457200"/>
          </a:xfrm>
          <a:prstGeom prst="rect">
            <a:avLst/>
          </a:prstGeom>
          <a:noFill/>
          <a:ln>
            <a:noFill/>
          </a:ln>
        </p:spPr>
      </p:pic>
      <p:pic>
        <p:nvPicPr>
          <p:cNvPr id="59" name="Google Shape;59;p13"/>
          <p:cNvPicPr preferRelativeResize="0"/>
          <p:nvPr/>
        </p:nvPicPr>
        <p:blipFill>
          <a:blip r:embed="rId8">
            <a:alphaModFix/>
          </a:blip>
          <a:stretch>
            <a:fillRect/>
          </a:stretch>
        </p:blipFill>
        <p:spPr>
          <a:xfrm rot="4325370">
            <a:off x="8248025" y="256850"/>
            <a:ext cx="571500" cy="647700"/>
          </a:xfrm>
          <a:prstGeom prst="rect">
            <a:avLst/>
          </a:prstGeom>
          <a:noFill/>
          <a:ln>
            <a:noFill/>
          </a:ln>
        </p:spPr>
      </p:pic>
      <p:pic>
        <p:nvPicPr>
          <p:cNvPr id="60" name="Google Shape;60;p13"/>
          <p:cNvPicPr preferRelativeResize="0"/>
          <p:nvPr/>
        </p:nvPicPr>
        <p:blipFill>
          <a:blip r:embed="rId9">
            <a:alphaModFix/>
          </a:blip>
          <a:stretch>
            <a:fillRect/>
          </a:stretch>
        </p:blipFill>
        <p:spPr>
          <a:xfrm>
            <a:off x="7214775" y="323525"/>
            <a:ext cx="876300" cy="514350"/>
          </a:xfrm>
          <a:prstGeom prst="rect">
            <a:avLst/>
          </a:prstGeom>
          <a:noFill/>
          <a:ln>
            <a:noFill/>
          </a:ln>
        </p:spPr>
      </p:pic>
      <p:pic>
        <p:nvPicPr>
          <p:cNvPr id="61" name="Google Shape;61;p13"/>
          <p:cNvPicPr preferRelativeResize="0"/>
          <p:nvPr/>
        </p:nvPicPr>
        <p:blipFill>
          <a:blip r:embed="rId9">
            <a:alphaModFix/>
          </a:blip>
          <a:stretch>
            <a:fillRect/>
          </a:stretch>
        </p:blipFill>
        <p:spPr>
          <a:xfrm rot="-4964143">
            <a:off x="8095625" y="1247975"/>
            <a:ext cx="876300" cy="514350"/>
          </a:xfrm>
          <a:prstGeom prst="rect">
            <a:avLst/>
          </a:prstGeom>
          <a:noFill/>
          <a:ln>
            <a:noFill/>
          </a:ln>
        </p:spPr>
      </p:pic>
      <p:sp>
        <p:nvSpPr>
          <p:cNvPr id="3" name="Title 2">
            <a:extLst>
              <a:ext uri="{FF2B5EF4-FFF2-40B4-BE49-F238E27FC236}">
                <a16:creationId xmlns:a16="http://schemas.microsoft.com/office/drawing/2014/main" id="{A7124E03-EE0F-1516-C37E-E62174F83A56}"/>
              </a:ext>
            </a:extLst>
          </p:cNvPr>
          <p:cNvSpPr>
            <a:spLocks noGrp="1"/>
          </p:cNvSpPr>
          <p:nvPr>
            <p:ph type="title"/>
          </p:nvPr>
        </p:nvSpPr>
        <p:spPr>
          <a:xfrm>
            <a:off x="1027174" y="445025"/>
            <a:ext cx="7805125" cy="572700"/>
          </a:xfrm>
        </p:spPr>
        <p:txBody>
          <a:bodyPr>
            <a:normAutofit fontScale="90000"/>
          </a:bodyPr>
          <a:lstStyle/>
          <a:p>
            <a:r>
              <a:rPr lang="en-US" dirty="0">
                <a:solidFill>
                  <a:schemeClr val="bg1"/>
                </a:solidFill>
              </a:rPr>
              <a:t>Background</a:t>
            </a:r>
          </a:p>
        </p:txBody>
      </p:sp>
      <p:sp>
        <p:nvSpPr>
          <p:cNvPr id="4" name="Text Placeholder 3">
            <a:extLst>
              <a:ext uri="{FF2B5EF4-FFF2-40B4-BE49-F238E27FC236}">
                <a16:creationId xmlns:a16="http://schemas.microsoft.com/office/drawing/2014/main" id="{406F3348-DED2-437B-1FFF-AABBA0B10565}"/>
              </a:ext>
            </a:extLst>
          </p:cNvPr>
          <p:cNvSpPr>
            <a:spLocks noGrp="1"/>
          </p:cNvSpPr>
          <p:nvPr>
            <p:ph type="body" idx="1"/>
          </p:nvPr>
        </p:nvSpPr>
        <p:spPr/>
        <p:txBody>
          <a:bodyPr/>
          <a:lstStyle/>
          <a:p>
            <a:r>
              <a:rPr lang="en-US" dirty="0">
                <a:solidFill>
                  <a:schemeClr val="bg1"/>
                </a:solidFill>
              </a:rPr>
              <a:t>25 Staffed faculty &amp; 4 PBL Faculty</a:t>
            </a:r>
          </a:p>
          <a:p>
            <a:r>
              <a:rPr lang="en-US" dirty="0">
                <a:solidFill>
                  <a:schemeClr val="bg1"/>
                </a:solidFill>
              </a:rPr>
              <a:t>31 residents &amp; 3 Fellows</a:t>
            </a:r>
          </a:p>
          <a:p>
            <a:r>
              <a:rPr lang="en-US" dirty="0">
                <a:solidFill>
                  <a:schemeClr val="bg1"/>
                </a:solidFill>
              </a:rPr>
              <a:t>228 imaging staff members across 5 campuses</a:t>
            </a:r>
          </a:p>
          <a:p>
            <a:pPr marL="114300" indent="0">
              <a:buNone/>
            </a:pPr>
            <a:endParaRPr lang="en-US" dirty="0">
              <a:solidFill>
                <a:schemeClr val="bg1"/>
              </a:solidFill>
            </a:endParaRPr>
          </a:p>
          <a:p>
            <a:r>
              <a:rPr lang="en-US" dirty="0">
                <a:solidFill>
                  <a:schemeClr val="bg1"/>
                </a:solidFill>
              </a:rPr>
              <a:t>Performed 397+K exams annually</a:t>
            </a:r>
          </a:p>
          <a:p>
            <a:r>
              <a:rPr lang="en-US" dirty="0">
                <a:solidFill>
                  <a:schemeClr val="bg1"/>
                </a:solidFill>
              </a:rPr>
              <a:t>Radiology group interprets 433+K exams annually</a:t>
            </a:r>
          </a:p>
          <a:p>
            <a:endParaRPr lang="en-US" dirty="0">
              <a:solidFill>
                <a:schemeClr val="bg1"/>
              </a:solidFill>
            </a:endParaRPr>
          </a:p>
          <a:p>
            <a:pPr lvl="1"/>
            <a:endParaRPr lang="en-US" dirty="0">
              <a:solidFill>
                <a:schemeClr val="bg1"/>
              </a:solidFill>
            </a:endParaRPr>
          </a:p>
        </p:txBody>
      </p:sp>
    </p:spTree>
    <p:extLst>
      <p:ext uri="{BB962C8B-B14F-4D97-AF65-F5344CB8AC3E}">
        <p14:creationId xmlns:p14="http://schemas.microsoft.com/office/powerpoint/2010/main" val="1817503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28375"/>
            <a:ext cx="9207599" cy="5223226"/>
          </a:xfrm>
          <a:prstGeom prst="rect">
            <a:avLst/>
          </a:prstGeom>
          <a:noFill/>
          <a:ln>
            <a:noFill/>
          </a:ln>
        </p:spPr>
      </p:pic>
      <p:pic>
        <p:nvPicPr>
          <p:cNvPr id="55" name="Google Shape;55;p13"/>
          <p:cNvPicPr preferRelativeResize="0"/>
          <p:nvPr/>
        </p:nvPicPr>
        <p:blipFill>
          <a:blip r:embed="rId4">
            <a:alphaModFix/>
          </a:blip>
          <a:stretch>
            <a:fillRect/>
          </a:stretch>
        </p:blipFill>
        <p:spPr>
          <a:xfrm>
            <a:off x="-27488" y="38821"/>
            <a:ext cx="9101575" cy="4895475"/>
          </a:xfrm>
          <a:prstGeom prst="rect">
            <a:avLst/>
          </a:prstGeom>
          <a:noFill/>
          <a:ln>
            <a:noFill/>
          </a:ln>
        </p:spPr>
      </p:pic>
      <p:pic>
        <p:nvPicPr>
          <p:cNvPr id="56" name="Google Shape;56;p13"/>
          <p:cNvPicPr preferRelativeResize="0"/>
          <p:nvPr/>
        </p:nvPicPr>
        <p:blipFill>
          <a:blip r:embed="rId5">
            <a:alphaModFix/>
          </a:blip>
          <a:stretch>
            <a:fillRect/>
          </a:stretch>
        </p:blipFill>
        <p:spPr>
          <a:xfrm>
            <a:off x="7214775" y="4105502"/>
            <a:ext cx="1464437" cy="585800"/>
          </a:xfrm>
          <a:prstGeom prst="rect">
            <a:avLst/>
          </a:prstGeom>
          <a:noFill/>
          <a:ln>
            <a:noFill/>
          </a:ln>
        </p:spPr>
      </p:pic>
      <p:pic>
        <p:nvPicPr>
          <p:cNvPr id="57" name="Google Shape;57;p13"/>
          <p:cNvPicPr preferRelativeResize="0"/>
          <p:nvPr/>
        </p:nvPicPr>
        <p:blipFill>
          <a:blip r:embed="rId6">
            <a:alphaModFix/>
          </a:blip>
          <a:stretch>
            <a:fillRect/>
          </a:stretch>
        </p:blipFill>
        <p:spPr>
          <a:xfrm>
            <a:off x="200182" y="3469340"/>
            <a:ext cx="1184865" cy="1685647"/>
          </a:xfrm>
          <a:prstGeom prst="rect">
            <a:avLst/>
          </a:prstGeom>
          <a:noFill/>
          <a:ln>
            <a:noFill/>
          </a:ln>
        </p:spPr>
      </p:pic>
      <p:pic>
        <p:nvPicPr>
          <p:cNvPr id="58" name="Google Shape;58;p13"/>
          <p:cNvPicPr preferRelativeResize="0"/>
          <p:nvPr/>
        </p:nvPicPr>
        <p:blipFill>
          <a:blip r:embed="rId7">
            <a:alphaModFix/>
          </a:blip>
          <a:stretch>
            <a:fillRect/>
          </a:stretch>
        </p:blipFill>
        <p:spPr>
          <a:xfrm>
            <a:off x="379475" y="273200"/>
            <a:ext cx="647700" cy="457200"/>
          </a:xfrm>
          <a:prstGeom prst="rect">
            <a:avLst/>
          </a:prstGeom>
          <a:noFill/>
          <a:ln>
            <a:noFill/>
          </a:ln>
        </p:spPr>
      </p:pic>
      <p:pic>
        <p:nvPicPr>
          <p:cNvPr id="59" name="Google Shape;59;p13"/>
          <p:cNvPicPr preferRelativeResize="0"/>
          <p:nvPr/>
        </p:nvPicPr>
        <p:blipFill>
          <a:blip r:embed="rId8">
            <a:alphaModFix/>
          </a:blip>
          <a:stretch>
            <a:fillRect/>
          </a:stretch>
        </p:blipFill>
        <p:spPr>
          <a:xfrm rot="4325370">
            <a:off x="8248025" y="256850"/>
            <a:ext cx="571500" cy="647700"/>
          </a:xfrm>
          <a:prstGeom prst="rect">
            <a:avLst/>
          </a:prstGeom>
          <a:noFill/>
          <a:ln>
            <a:noFill/>
          </a:ln>
        </p:spPr>
      </p:pic>
      <p:pic>
        <p:nvPicPr>
          <p:cNvPr id="60" name="Google Shape;60;p13"/>
          <p:cNvPicPr preferRelativeResize="0"/>
          <p:nvPr/>
        </p:nvPicPr>
        <p:blipFill>
          <a:blip r:embed="rId9">
            <a:alphaModFix/>
          </a:blip>
          <a:stretch>
            <a:fillRect/>
          </a:stretch>
        </p:blipFill>
        <p:spPr>
          <a:xfrm>
            <a:off x="7214775" y="323525"/>
            <a:ext cx="876300" cy="514350"/>
          </a:xfrm>
          <a:prstGeom prst="rect">
            <a:avLst/>
          </a:prstGeom>
          <a:noFill/>
          <a:ln>
            <a:noFill/>
          </a:ln>
        </p:spPr>
      </p:pic>
      <p:pic>
        <p:nvPicPr>
          <p:cNvPr id="61" name="Google Shape;61;p13"/>
          <p:cNvPicPr preferRelativeResize="0"/>
          <p:nvPr/>
        </p:nvPicPr>
        <p:blipFill>
          <a:blip r:embed="rId9">
            <a:alphaModFix/>
          </a:blip>
          <a:stretch>
            <a:fillRect/>
          </a:stretch>
        </p:blipFill>
        <p:spPr>
          <a:xfrm rot="-4964143">
            <a:off x="8095625" y="1247975"/>
            <a:ext cx="876300" cy="514350"/>
          </a:xfrm>
          <a:prstGeom prst="rect">
            <a:avLst/>
          </a:prstGeom>
          <a:noFill/>
          <a:ln>
            <a:noFill/>
          </a:ln>
        </p:spPr>
      </p:pic>
      <p:sp>
        <p:nvSpPr>
          <p:cNvPr id="3" name="Title 2">
            <a:extLst>
              <a:ext uri="{FF2B5EF4-FFF2-40B4-BE49-F238E27FC236}">
                <a16:creationId xmlns:a16="http://schemas.microsoft.com/office/drawing/2014/main" id="{A7124E03-EE0F-1516-C37E-E62174F83A56}"/>
              </a:ext>
            </a:extLst>
          </p:cNvPr>
          <p:cNvSpPr>
            <a:spLocks noGrp="1"/>
          </p:cNvSpPr>
          <p:nvPr>
            <p:ph type="title"/>
          </p:nvPr>
        </p:nvSpPr>
        <p:spPr>
          <a:xfrm>
            <a:off x="1027174" y="445025"/>
            <a:ext cx="7805125" cy="572700"/>
          </a:xfrm>
        </p:spPr>
        <p:txBody>
          <a:bodyPr>
            <a:normAutofit fontScale="90000"/>
          </a:bodyPr>
          <a:lstStyle/>
          <a:p>
            <a:r>
              <a:rPr lang="en-US" dirty="0">
                <a:solidFill>
                  <a:schemeClr val="bg1"/>
                </a:solidFill>
              </a:rPr>
              <a:t>HOW to prepare?</a:t>
            </a:r>
          </a:p>
        </p:txBody>
      </p:sp>
      <p:sp>
        <p:nvSpPr>
          <p:cNvPr id="4" name="Text Placeholder 3">
            <a:extLst>
              <a:ext uri="{FF2B5EF4-FFF2-40B4-BE49-F238E27FC236}">
                <a16:creationId xmlns:a16="http://schemas.microsoft.com/office/drawing/2014/main" id="{406F3348-DED2-437B-1FFF-AABBA0B10565}"/>
              </a:ext>
            </a:extLst>
          </p:cNvPr>
          <p:cNvSpPr>
            <a:spLocks noGrp="1"/>
          </p:cNvSpPr>
          <p:nvPr>
            <p:ph type="body" idx="1"/>
          </p:nvPr>
        </p:nvSpPr>
        <p:spPr/>
        <p:txBody>
          <a:bodyPr>
            <a:normAutofit lnSpcReduction="10000"/>
          </a:bodyPr>
          <a:lstStyle/>
          <a:p>
            <a:r>
              <a:rPr lang="en-US" dirty="0">
                <a:solidFill>
                  <a:schemeClr val="bg1"/>
                </a:solidFill>
              </a:rPr>
              <a:t>Engaging Key Stake Holders</a:t>
            </a:r>
          </a:p>
          <a:p>
            <a:endParaRPr lang="en-US" dirty="0">
              <a:solidFill>
                <a:schemeClr val="bg1"/>
              </a:solidFill>
            </a:endParaRPr>
          </a:p>
          <a:p>
            <a:pPr lvl="1"/>
            <a:r>
              <a:rPr lang="en-US" dirty="0">
                <a:solidFill>
                  <a:schemeClr val="bg1"/>
                </a:solidFill>
              </a:rPr>
              <a:t>Front Line Staff</a:t>
            </a:r>
          </a:p>
          <a:p>
            <a:pPr lvl="1"/>
            <a:r>
              <a:rPr lang="en-US" dirty="0">
                <a:solidFill>
                  <a:schemeClr val="bg1"/>
                </a:solidFill>
              </a:rPr>
              <a:t>Radiologists</a:t>
            </a:r>
          </a:p>
          <a:p>
            <a:pPr lvl="1"/>
            <a:endParaRPr lang="en-US" dirty="0">
              <a:solidFill>
                <a:schemeClr val="bg1"/>
              </a:solidFill>
            </a:endParaRPr>
          </a:p>
          <a:p>
            <a:pPr lvl="1"/>
            <a:r>
              <a:rPr lang="en-US" dirty="0">
                <a:solidFill>
                  <a:schemeClr val="bg1"/>
                </a:solidFill>
              </a:rPr>
              <a:t>IT</a:t>
            </a:r>
          </a:p>
          <a:p>
            <a:pPr lvl="1"/>
            <a:r>
              <a:rPr lang="en-US" dirty="0">
                <a:solidFill>
                  <a:schemeClr val="bg1"/>
                </a:solidFill>
              </a:rPr>
              <a:t>Biomed</a:t>
            </a:r>
          </a:p>
          <a:p>
            <a:pPr lvl="1"/>
            <a:r>
              <a:rPr lang="en-US" dirty="0">
                <a:solidFill>
                  <a:schemeClr val="bg1"/>
                </a:solidFill>
              </a:rPr>
              <a:t>Management Team</a:t>
            </a:r>
          </a:p>
          <a:p>
            <a:pPr lvl="1"/>
            <a:endParaRPr lang="en-US" dirty="0">
              <a:solidFill>
                <a:schemeClr val="bg1"/>
              </a:solidFill>
            </a:endParaRPr>
          </a:p>
          <a:p>
            <a:pPr lvl="1"/>
            <a:r>
              <a:rPr lang="en-US" dirty="0">
                <a:solidFill>
                  <a:schemeClr val="bg1"/>
                </a:solidFill>
              </a:rPr>
              <a:t>Nurse Managers?</a:t>
            </a:r>
          </a:p>
          <a:p>
            <a:pPr lvl="1"/>
            <a:r>
              <a:rPr lang="en-US" dirty="0">
                <a:solidFill>
                  <a:schemeClr val="bg1"/>
                </a:solidFill>
              </a:rPr>
              <a:t>ER faculty?</a:t>
            </a:r>
          </a:p>
          <a:p>
            <a:pPr lvl="1"/>
            <a:r>
              <a:rPr lang="en-US" dirty="0">
                <a:solidFill>
                  <a:schemeClr val="bg1"/>
                </a:solidFill>
              </a:rPr>
              <a:t>ICU and/or unit faculty?</a:t>
            </a:r>
          </a:p>
          <a:p>
            <a:pPr lvl="1"/>
            <a:r>
              <a:rPr lang="en-US" dirty="0">
                <a:solidFill>
                  <a:schemeClr val="bg1"/>
                </a:solidFill>
              </a:rPr>
              <a:t>Revenue Cycle</a:t>
            </a:r>
          </a:p>
          <a:p>
            <a:pPr lvl="1"/>
            <a:endParaRPr lang="en-US" dirty="0">
              <a:solidFill>
                <a:schemeClr val="bg1"/>
              </a:solidFill>
            </a:endParaRPr>
          </a:p>
          <a:p>
            <a:endParaRPr lang="en-US" dirty="0">
              <a:solidFill>
                <a:schemeClr val="bg1"/>
              </a:solidFill>
            </a:endParaRPr>
          </a:p>
          <a:p>
            <a:pPr lvl="1"/>
            <a:endParaRPr lang="en-US" dirty="0">
              <a:solidFill>
                <a:schemeClr val="bg1"/>
              </a:solidFill>
            </a:endParaRPr>
          </a:p>
        </p:txBody>
      </p:sp>
      <p:sp>
        <p:nvSpPr>
          <p:cNvPr id="2" name="Right Brace 1">
            <a:extLst>
              <a:ext uri="{FF2B5EF4-FFF2-40B4-BE49-F238E27FC236}">
                <a16:creationId xmlns:a16="http://schemas.microsoft.com/office/drawing/2014/main" id="{BEFAF9E7-EEE1-053E-5857-A6963CA9B9D2}"/>
              </a:ext>
            </a:extLst>
          </p:cNvPr>
          <p:cNvSpPr/>
          <p:nvPr/>
        </p:nvSpPr>
        <p:spPr>
          <a:xfrm>
            <a:off x="3402623" y="3335215"/>
            <a:ext cx="366346" cy="1055077"/>
          </a:xfrm>
          <a:prstGeom prst="rightBrace">
            <a:avLst/>
          </a:prstGeom>
          <a:noFill/>
          <a:ln>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13738070-06B3-024A-9706-BDF48CEDEB94}"/>
              </a:ext>
            </a:extLst>
          </p:cNvPr>
          <p:cNvSpPr txBox="1"/>
          <p:nvPr/>
        </p:nvSpPr>
        <p:spPr>
          <a:xfrm>
            <a:off x="3880487" y="3496408"/>
            <a:ext cx="2180493" cy="523220"/>
          </a:xfrm>
          <a:prstGeom prst="rect">
            <a:avLst/>
          </a:prstGeom>
          <a:noFill/>
        </p:spPr>
        <p:txBody>
          <a:bodyPr wrap="square" rtlCol="0">
            <a:spAutoFit/>
          </a:bodyPr>
          <a:lstStyle/>
          <a:p>
            <a:r>
              <a:rPr lang="en-US" dirty="0">
                <a:solidFill>
                  <a:schemeClr val="bg1"/>
                </a:solidFill>
              </a:rPr>
              <a:t>These stakeholders ensure true operations</a:t>
            </a:r>
          </a:p>
        </p:txBody>
      </p:sp>
    </p:spTree>
    <p:extLst>
      <p:ext uri="{BB962C8B-B14F-4D97-AF65-F5344CB8AC3E}">
        <p14:creationId xmlns:p14="http://schemas.microsoft.com/office/powerpoint/2010/main" val="1472824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28375"/>
            <a:ext cx="9207599" cy="5223226"/>
          </a:xfrm>
          <a:prstGeom prst="rect">
            <a:avLst/>
          </a:prstGeom>
          <a:noFill/>
          <a:ln>
            <a:noFill/>
          </a:ln>
        </p:spPr>
      </p:pic>
      <p:pic>
        <p:nvPicPr>
          <p:cNvPr id="55" name="Google Shape;55;p13"/>
          <p:cNvPicPr preferRelativeResize="0"/>
          <p:nvPr/>
        </p:nvPicPr>
        <p:blipFill>
          <a:blip r:embed="rId4">
            <a:alphaModFix/>
          </a:blip>
          <a:stretch>
            <a:fillRect/>
          </a:stretch>
        </p:blipFill>
        <p:spPr>
          <a:xfrm>
            <a:off x="-42141" y="38821"/>
            <a:ext cx="9101575" cy="4895475"/>
          </a:xfrm>
          <a:prstGeom prst="rect">
            <a:avLst/>
          </a:prstGeom>
          <a:noFill/>
          <a:ln>
            <a:noFill/>
          </a:ln>
        </p:spPr>
      </p:pic>
      <p:pic>
        <p:nvPicPr>
          <p:cNvPr id="56" name="Google Shape;56;p13"/>
          <p:cNvPicPr preferRelativeResize="0"/>
          <p:nvPr/>
        </p:nvPicPr>
        <p:blipFill>
          <a:blip r:embed="rId5">
            <a:alphaModFix/>
          </a:blip>
          <a:stretch>
            <a:fillRect/>
          </a:stretch>
        </p:blipFill>
        <p:spPr>
          <a:xfrm>
            <a:off x="7214775" y="4105502"/>
            <a:ext cx="1464437" cy="585800"/>
          </a:xfrm>
          <a:prstGeom prst="rect">
            <a:avLst/>
          </a:prstGeom>
          <a:noFill/>
          <a:ln>
            <a:noFill/>
          </a:ln>
        </p:spPr>
      </p:pic>
      <p:pic>
        <p:nvPicPr>
          <p:cNvPr id="57" name="Google Shape;57;p13"/>
          <p:cNvPicPr preferRelativeResize="0"/>
          <p:nvPr/>
        </p:nvPicPr>
        <p:blipFill>
          <a:blip r:embed="rId6">
            <a:alphaModFix/>
          </a:blip>
          <a:stretch>
            <a:fillRect/>
          </a:stretch>
        </p:blipFill>
        <p:spPr>
          <a:xfrm>
            <a:off x="200182" y="3469340"/>
            <a:ext cx="1184865" cy="1685647"/>
          </a:xfrm>
          <a:prstGeom prst="rect">
            <a:avLst/>
          </a:prstGeom>
          <a:noFill/>
          <a:ln>
            <a:noFill/>
          </a:ln>
        </p:spPr>
      </p:pic>
      <p:pic>
        <p:nvPicPr>
          <p:cNvPr id="58" name="Google Shape;58;p13"/>
          <p:cNvPicPr preferRelativeResize="0"/>
          <p:nvPr/>
        </p:nvPicPr>
        <p:blipFill>
          <a:blip r:embed="rId7">
            <a:alphaModFix/>
          </a:blip>
          <a:stretch>
            <a:fillRect/>
          </a:stretch>
        </p:blipFill>
        <p:spPr>
          <a:xfrm>
            <a:off x="379475" y="273200"/>
            <a:ext cx="647700" cy="457200"/>
          </a:xfrm>
          <a:prstGeom prst="rect">
            <a:avLst/>
          </a:prstGeom>
          <a:noFill/>
          <a:ln>
            <a:noFill/>
          </a:ln>
        </p:spPr>
      </p:pic>
      <p:pic>
        <p:nvPicPr>
          <p:cNvPr id="59" name="Google Shape;59;p13"/>
          <p:cNvPicPr preferRelativeResize="0"/>
          <p:nvPr/>
        </p:nvPicPr>
        <p:blipFill>
          <a:blip r:embed="rId8">
            <a:alphaModFix/>
          </a:blip>
          <a:stretch>
            <a:fillRect/>
          </a:stretch>
        </p:blipFill>
        <p:spPr>
          <a:xfrm rot="4325370">
            <a:off x="8248025" y="256850"/>
            <a:ext cx="571500" cy="647700"/>
          </a:xfrm>
          <a:prstGeom prst="rect">
            <a:avLst/>
          </a:prstGeom>
          <a:noFill/>
          <a:ln>
            <a:noFill/>
          </a:ln>
        </p:spPr>
      </p:pic>
      <p:pic>
        <p:nvPicPr>
          <p:cNvPr id="60" name="Google Shape;60;p13"/>
          <p:cNvPicPr preferRelativeResize="0"/>
          <p:nvPr/>
        </p:nvPicPr>
        <p:blipFill>
          <a:blip r:embed="rId9">
            <a:alphaModFix/>
          </a:blip>
          <a:stretch>
            <a:fillRect/>
          </a:stretch>
        </p:blipFill>
        <p:spPr>
          <a:xfrm>
            <a:off x="7214775" y="323525"/>
            <a:ext cx="876300" cy="514350"/>
          </a:xfrm>
          <a:prstGeom prst="rect">
            <a:avLst/>
          </a:prstGeom>
          <a:noFill/>
          <a:ln>
            <a:noFill/>
          </a:ln>
        </p:spPr>
      </p:pic>
      <p:pic>
        <p:nvPicPr>
          <p:cNvPr id="61" name="Google Shape;61;p13"/>
          <p:cNvPicPr preferRelativeResize="0"/>
          <p:nvPr/>
        </p:nvPicPr>
        <p:blipFill>
          <a:blip r:embed="rId9">
            <a:alphaModFix/>
          </a:blip>
          <a:stretch>
            <a:fillRect/>
          </a:stretch>
        </p:blipFill>
        <p:spPr>
          <a:xfrm rot="-4964143">
            <a:off x="8095625" y="1247975"/>
            <a:ext cx="876300" cy="514350"/>
          </a:xfrm>
          <a:prstGeom prst="rect">
            <a:avLst/>
          </a:prstGeom>
          <a:noFill/>
          <a:ln>
            <a:noFill/>
          </a:ln>
        </p:spPr>
      </p:pic>
      <p:sp>
        <p:nvSpPr>
          <p:cNvPr id="3" name="Title 2">
            <a:extLst>
              <a:ext uri="{FF2B5EF4-FFF2-40B4-BE49-F238E27FC236}">
                <a16:creationId xmlns:a16="http://schemas.microsoft.com/office/drawing/2014/main" id="{A7124E03-EE0F-1516-C37E-E62174F83A56}"/>
              </a:ext>
            </a:extLst>
          </p:cNvPr>
          <p:cNvSpPr>
            <a:spLocks noGrp="1"/>
          </p:cNvSpPr>
          <p:nvPr>
            <p:ph type="title"/>
          </p:nvPr>
        </p:nvSpPr>
        <p:spPr>
          <a:xfrm>
            <a:off x="1027174" y="445024"/>
            <a:ext cx="7023785" cy="1093105"/>
          </a:xfrm>
        </p:spPr>
        <p:txBody>
          <a:bodyPr>
            <a:normAutofit fontScale="90000"/>
          </a:bodyPr>
          <a:lstStyle/>
          <a:p>
            <a:r>
              <a:rPr lang="en-US" dirty="0">
                <a:solidFill>
                  <a:schemeClr val="bg1"/>
                </a:solidFill>
              </a:rPr>
              <a:t>Identify differences between a traditional downtime and a CYBERATTACK downtime!</a:t>
            </a:r>
          </a:p>
        </p:txBody>
      </p:sp>
      <p:sp>
        <p:nvSpPr>
          <p:cNvPr id="4" name="Text Placeholder 3">
            <a:extLst>
              <a:ext uri="{FF2B5EF4-FFF2-40B4-BE49-F238E27FC236}">
                <a16:creationId xmlns:a16="http://schemas.microsoft.com/office/drawing/2014/main" id="{406F3348-DED2-437B-1FFF-AABBA0B10565}"/>
              </a:ext>
            </a:extLst>
          </p:cNvPr>
          <p:cNvSpPr>
            <a:spLocks noGrp="1"/>
          </p:cNvSpPr>
          <p:nvPr>
            <p:ph type="body" idx="1"/>
          </p:nvPr>
        </p:nvSpPr>
        <p:spPr>
          <a:xfrm>
            <a:off x="343499" y="1539000"/>
            <a:ext cx="4389693" cy="2930423"/>
          </a:xfrm>
        </p:spPr>
        <p:txBody>
          <a:bodyPr>
            <a:normAutofit/>
          </a:bodyPr>
          <a:lstStyle/>
          <a:p>
            <a:r>
              <a:rPr lang="en-US" sz="1600" dirty="0">
                <a:solidFill>
                  <a:schemeClr val="bg1"/>
                </a:solidFill>
              </a:rPr>
              <a:t>Length of time expected to be down</a:t>
            </a:r>
          </a:p>
          <a:p>
            <a:endParaRPr lang="en-US" sz="1600" dirty="0">
              <a:solidFill>
                <a:schemeClr val="bg1"/>
              </a:solidFill>
            </a:endParaRPr>
          </a:p>
          <a:p>
            <a:r>
              <a:rPr lang="en-US" sz="1600" dirty="0">
                <a:solidFill>
                  <a:schemeClr val="bg1"/>
                </a:solidFill>
              </a:rPr>
              <a:t>MERGE process once back up</a:t>
            </a:r>
          </a:p>
          <a:p>
            <a:endParaRPr lang="en-US" sz="1600" dirty="0">
              <a:solidFill>
                <a:schemeClr val="bg1"/>
              </a:solidFill>
            </a:endParaRPr>
          </a:p>
          <a:p>
            <a:r>
              <a:rPr lang="en-US" sz="1600" dirty="0">
                <a:solidFill>
                  <a:schemeClr val="bg1"/>
                </a:solidFill>
              </a:rPr>
              <a:t>Billing process during downtime</a:t>
            </a:r>
          </a:p>
          <a:p>
            <a:endParaRPr lang="en-US" sz="1600" dirty="0">
              <a:solidFill>
                <a:schemeClr val="bg1"/>
              </a:solidFill>
            </a:endParaRPr>
          </a:p>
          <a:p>
            <a:r>
              <a:rPr lang="en-US" sz="1600" dirty="0">
                <a:solidFill>
                  <a:schemeClr val="bg1"/>
                </a:solidFill>
              </a:rPr>
              <a:t>Archival during downtime</a:t>
            </a:r>
          </a:p>
          <a:p>
            <a:endParaRPr lang="en-US" sz="1600" dirty="0">
              <a:solidFill>
                <a:schemeClr val="bg1"/>
              </a:solidFill>
            </a:endParaRPr>
          </a:p>
          <a:p>
            <a:r>
              <a:rPr lang="en-US" sz="1600" dirty="0">
                <a:solidFill>
                  <a:schemeClr val="bg1"/>
                </a:solidFill>
              </a:rPr>
              <a:t>Interpretation challenges</a:t>
            </a:r>
          </a:p>
          <a:p>
            <a:pPr lvl="1"/>
            <a:endParaRPr lang="en-US" sz="1200" dirty="0">
              <a:solidFill>
                <a:schemeClr val="bg1"/>
              </a:solidFill>
            </a:endParaRPr>
          </a:p>
          <a:p>
            <a:endParaRPr lang="en-US" sz="1600" dirty="0">
              <a:solidFill>
                <a:schemeClr val="bg1"/>
              </a:solidFill>
            </a:endParaRPr>
          </a:p>
          <a:p>
            <a:pPr lvl="1"/>
            <a:endParaRPr lang="en-US" sz="1200" dirty="0">
              <a:solidFill>
                <a:schemeClr val="bg1"/>
              </a:solidFill>
            </a:endParaRPr>
          </a:p>
        </p:txBody>
      </p:sp>
      <p:sp>
        <p:nvSpPr>
          <p:cNvPr id="2" name="Text Placeholder 3">
            <a:extLst>
              <a:ext uri="{FF2B5EF4-FFF2-40B4-BE49-F238E27FC236}">
                <a16:creationId xmlns:a16="http://schemas.microsoft.com/office/drawing/2014/main" id="{3672640B-3D43-BBE8-3C5A-FA55044F780E}"/>
              </a:ext>
            </a:extLst>
          </p:cNvPr>
          <p:cNvSpPr txBox="1">
            <a:spLocks/>
          </p:cNvSpPr>
          <p:nvPr/>
        </p:nvSpPr>
        <p:spPr>
          <a:xfrm>
            <a:off x="4297132" y="1538129"/>
            <a:ext cx="4389693" cy="2930423"/>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sz="1600" dirty="0">
                <a:solidFill>
                  <a:schemeClr val="bg1"/>
                </a:solidFill>
              </a:rPr>
              <a:t>Hours to MONTHS!</a:t>
            </a:r>
          </a:p>
          <a:p>
            <a:endParaRPr lang="en-US" sz="1600" dirty="0">
              <a:solidFill>
                <a:schemeClr val="bg1"/>
              </a:solidFill>
            </a:endParaRPr>
          </a:p>
          <a:p>
            <a:r>
              <a:rPr lang="en-US" sz="1600" dirty="0">
                <a:solidFill>
                  <a:schemeClr val="bg1"/>
                </a:solidFill>
              </a:rPr>
              <a:t>Reconciliation of images &amp; reports</a:t>
            </a:r>
          </a:p>
          <a:p>
            <a:endParaRPr lang="en-US" sz="1600" dirty="0">
              <a:solidFill>
                <a:schemeClr val="bg1"/>
              </a:solidFill>
            </a:endParaRPr>
          </a:p>
          <a:p>
            <a:r>
              <a:rPr lang="en-US" sz="1600" dirty="0">
                <a:solidFill>
                  <a:schemeClr val="bg1"/>
                </a:solidFill>
              </a:rPr>
              <a:t>No billing for months?</a:t>
            </a:r>
          </a:p>
          <a:p>
            <a:endParaRPr lang="en-US" sz="1600" dirty="0">
              <a:solidFill>
                <a:schemeClr val="bg1"/>
              </a:solidFill>
            </a:endParaRPr>
          </a:p>
          <a:p>
            <a:r>
              <a:rPr lang="en-US" sz="1600" dirty="0">
                <a:solidFill>
                  <a:schemeClr val="bg1"/>
                </a:solidFill>
              </a:rPr>
              <a:t>Film library</a:t>
            </a:r>
          </a:p>
          <a:p>
            <a:endParaRPr lang="en-US" sz="1600" dirty="0">
              <a:solidFill>
                <a:schemeClr val="bg1"/>
              </a:solidFill>
            </a:endParaRPr>
          </a:p>
          <a:p>
            <a:r>
              <a:rPr lang="en-US" sz="1600" dirty="0">
                <a:solidFill>
                  <a:schemeClr val="bg1"/>
                </a:solidFill>
              </a:rPr>
              <a:t>Specialty readers in each reading room</a:t>
            </a:r>
          </a:p>
          <a:p>
            <a:pPr lvl="1"/>
            <a:endParaRPr lang="en-US" sz="1600" dirty="0">
              <a:solidFill>
                <a:schemeClr val="bg1"/>
              </a:solidFill>
            </a:endParaRPr>
          </a:p>
          <a:p>
            <a:endParaRPr lang="en-US" sz="1600" dirty="0">
              <a:solidFill>
                <a:schemeClr val="bg1"/>
              </a:solidFill>
            </a:endParaRPr>
          </a:p>
          <a:p>
            <a:pPr lvl="1"/>
            <a:endParaRPr lang="en-US" sz="1600" dirty="0">
              <a:solidFill>
                <a:schemeClr val="bg1"/>
              </a:solidFill>
            </a:endParaRPr>
          </a:p>
        </p:txBody>
      </p:sp>
    </p:spTree>
    <p:extLst>
      <p:ext uri="{BB962C8B-B14F-4D97-AF65-F5344CB8AC3E}">
        <p14:creationId xmlns:p14="http://schemas.microsoft.com/office/powerpoint/2010/main" val="326333753"/>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3191</TotalTime>
  <Words>2387</Words>
  <Application>Microsoft Office PowerPoint</Application>
  <PresentationFormat>On-screen Show (16:9)</PresentationFormat>
  <Paragraphs>187</Paragraphs>
  <Slides>26</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BlinkMacSystemFont</vt:lpstr>
      <vt:lpstr>Calibri</vt:lpstr>
      <vt:lpstr>Cambria</vt:lpstr>
      <vt:lpstr>Courier New</vt:lpstr>
      <vt:lpstr>Montserrat</vt:lpstr>
      <vt:lpstr>Roboto</vt:lpstr>
      <vt:lpstr>Times New Roman</vt:lpstr>
      <vt:lpstr>Simple Light</vt:lpstr>
      <vt:lpstr>PowerPoint Presentation</vt:lpstr>
      <vt:lpstr>Why is healthcare one of the biggest targets for cyber-attacks</vt:lpstr>
      <vt:lpstr>Why is healthcare one of the biggest targets for cyber-attacks</vt:lpstr>
      <vt:lpstr>PowerPoint Presentation</vt:lpstr>
      <vt:lpstr>PowerPoint Presentation</vt:lpstr>
      <vt:lpstr>PowerPoint Presentation</vt:lpstr>
      <vt:lpstr>Background</vt:lpstr>
      <vt:lpstr>HOW to prepare?</vt:lpstr>
      <vt:lpstr>Identify differences between a traditional downtime and a CYBERATTACK downtime!</vt:lpstr>
      <vt:lpstr>Preparation - Equipment &amp; Risk</vt:lpstr>
      <vt:lpstr>Preparation – Reading Rooms</vt:lpstr>
      <vt:lpstr>Preparation - Equipment</vt:lpstr>
      <vt:lpstr>Preparation – Command Center</vt:lpstr>
      <vt:lpstr>Workflow – The Request</vt:lpstr>
      <vt:lpstr>PowerPoint Presentation</vt:lpstr>
      <vt:lpstr>PowerPoint Presentation</vt:lpstr>
      <vt:lpstr>PowerPoint Presentation</vt:lpstr>
      <vt:lpstr>Imaging Department Cyber-Attack Code Guide</vt:lpstr>
      <vt:lpstr>PowerPoint Presentation</vt:lpstr>
      <vt:lpstr>Interpretation</vt:lpstr>
      <vt:lpstr>Archival – Reading Room Assistants/Film Library</vt:lpstr>
      <vt:lpstr>Archival of Images/Report</vt:lpstr>
      <vt:lpstr>Preparation - Image Archival</vt:lpstr>
      <vt:lpstr>Summary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Bush, Angelic P.</dc:creator>
  <cp:lastModifiedBy>Bush, Angelic P.</cp:lastModifiedBy>
  <cp:revision>3</cp:revision>
  <dcterms:modified xsi:type="dcterms:W3CDTF">2023-02-16T17:02:29Z</dcterms:modified>
</cp:coreProperties>
</file>