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7"/>
  </p:notesMasterIdLst>
  <p:sldIdLst>
    <p:sldId id="256" r:id="rId2"/>
    <p:sldId id="257" r:id="rId3"/>
    <p:sldId id="383" r:id="rId4"/>
    <p:sldId id="384" r:id="rId5"/>
    <p:sldId id="386" r:id="rId6"/>
    <p:sldId id="387" r:id="rId7"/>
    <p:sldId id="385" r:id="rId8"/>
    <p:sldId id="388" r:id="rId9"/>
    <p:sldId id="389"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27" r:id="rId23"/>
    <p:sldId id="403" r:id="rId24"/>
    <p:sldId id="402" r:id="rId25"/>
    <p:sldId id="404" r:id="rId26"/>
    <p:sldId id="405" r:id="rId27"/>
    <p:sldId id="265" r:id="rId28"/>
    <p:sldId id="417" r:id="rId29"/>
    <p:sldId id="425" r:id="rId30"/>
    <p:sldId id="266" r:id="rId31"/>
    <p:sldId id="418" r:id="rId32"/>
    <p:sldId id="267" r:id="rId33"/>
    <p:sldId id="419" r:id="rId34"/>
    <p:sldId id="420" r:id="rId35"/>
    <p:sldId id="333" r:id="rId36"/>
    <p:sldId id="412" r:id="rId37"/>
    <p:sldId id="413" r:id="rId38"/>
    <p:sldId id="421" r:id="rId39"/>
    <p:sldId id="422" r:id="rId40"/>
    <p:sldId id="275" r:id="rId41"/>
    <p:sldId id="407" r:id="rId42"/>
    <p:sldId id="408" r:id="rId43"/>
    <p:sldId id="409" r:id="rId44"/>
    <p:sldId id="410" r:id="rId45"/>
    <p:sldId id="411" r:id="rId46"/>
    <p:sldId id="270" r:id="rId47"/>
    <p:sldId id="423" r:id="rId48"/>
    <p:sldId id="424" r:id="rId49"/>
    <p:sldId id="271" r:id="rId50"/>
    <p:sldId id="414" r:id="rId51"/>
    <p:sldId id="415" r:id="rId52"/>
    <p:sldId id="380" r:id="rId53"/>
    <p:sldId id="378" r:id="rId54"/>
    <p:sldId id="426" r:id="rId55"/>
    <p:sldId id="258"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F60"/>
    <a:srgbClr val="171309"/>
    <a:srgbClr val="F3F3F3"/>
    <a:srgbClr val="FFFFFF"/>
    <a:srgbClr val="2D3462"/>
    <a:srgbClr val="2A7894"/>
    <a:srgbClr val="E6E6E6"/>
    <a:srgbClr val="E10FC3"/>
    <a:srgbClr val="ADCCFD"/>
    <a:srgbClr val="BBE6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22" autoAdjust="0"/>
    <p:restoredTop sz="83669" autoAdjust="0"/>
  </p:normalViewPr>
  <p:slideViewPr>
    <p:cSldViewPr snapToGrid="0">
      <p:cViewPr varScale="1">
        <p:scale>
          <a:sx n="111" d="100"/>
          <a:sy n="111" d="100"/>
        </p:scale>
        <p:origin x="114"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FF00"/>
              </a:solidFill>
              <a:ln w="6350">
                <a:solidFill>
                  <a:srgbClr val="FFC000"/>
                </a:solidFill>
              </a:ln>
              <a:effectLst/>
            </c:spPr>
            <c:extLst>
              <c:ext xmlns:c16="http://schemas.microsoft.com/office/drawing/2014/chart" uri="{C3380CC4-5D6E-409C-BE32-E72D297353CC}">
                <c16:uniqueId val="{00000002-44C3-49C5-875A-AC5641F5EACF}"/>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1-44C3-49C5-875A-AC5641F5EACF}"/>
              </c:ext>
            </c:extLst>
          </c:dPt>
          <c:cat>
            <c:strRef>
              <c:f>Sheet1!$A$2:$A$3</c:f>
              <c:strCache>
                <c:ptCount val="2"/>
                <c:pt idx="1">
                  <c:v>2nd Qtr</c:v>
                </c:pt>
              </c:strCache>
            </c:strRef>
          </c:cat>
          <c:val>
            <c:numRef>
              <c:f>Sheet1!$B$2:$B$3</c:f>
              <c:numCache>
                <c:formatCode>General</c:formatCode>
                <c:ptCount val="2"/>
                <c:pt idx="0">
                  <c:v>66</c:v>
                </c:pt>
                <c:pt idx="1">
                  <c:v>44</c:v>
                </c:pt>
              </c:numCache>
            </c:numRef>
          </c:val>
          <c:extLst>
            <c:ext xmlns:c16="http://schemas.microsoft.com/office/drawing/2014/chart" uri="{C3380CC4-5D6E-409C-BE32-E72D297353CC}">
              <c16:uniqueId val="{00000000-44C3-49C5-875A-AC5641F5EAC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7030A0">
                  <a:alpha val="81000"/>
                </a:srgbClr>
              </a:solidFill>
              <a:ln w="6350">
                <a:solidFill>
                  <a:srgbClr val="002060"/>
                </a:solidFill>
              </a:ln>
              <a:effectLst/>
            </c:spPr>
            <c:extLst>
              <c:ext xmlns:c16="http://schemas.microsoft.com/office/drawing/2014/chart" uri="{C3380CC4-5D6E-409C-BE32-E72D297353CC}">
                <c16:uniqueId val="{00000001-D941-4F2E-ABC0-B34503E776D9}"/>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D941-4F2E-ABC0-B34503E776D9}"/>
              </c:ext>
            </c:extLst>
          </c:dPt>
          <c:cat>
            <c:numRef>
              <c:f>Sheet1!$A$2:$A$3</c:f>
              <c:numCache>
                <c:formatCode>General</c:formatCode>
                <c:ptCount val="2"/>
              </c:numCache>
            </c:num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D941-4F2E-ABC0-B34503E776D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ADCCFD"/>
              </a:solidFill>
              <a:ln w="6350">
                <a:solidFill>
                  <a:srgbClr val="002060"/>
                </a:solidFill>
              </a:ln>
              <a:effectLst/>
            </c:spPr>
            <c:extLst>
              <c:ext xmlns:c16="http://schemas.microsoft.com/office/drawing/2014/chart" uri="{C3380CC4-5D6E-409C-BE32-E72D297353CC}">
                <c16:uniqueId val="{00000001-2D06-411F-B82F-A7C7AEE2FA38}"/>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2D06-411F-B82F-A7C7AEE2FA38}"/>
              </c:ext>
            </c:extLst>
          </c:dPt>
          <c:cat>
            <c:numRef>
              <c:f>Sheet1!$A$2:$A$3</c:f>
              <c:numCache>
                <c:formatCode>General</c:formatCode>
                <c:ptCount val="2"/>
              </c:numCache>
            </c:num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2D06-411F-B82F-A7C7AEE2FA3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w="6350">
                <a:solidFill>
                  <a:schemeClr val="accent4">
                    <a:lumMod val="75000"/>
                  </a:schemeClr>
                </a:solidFill>
              </a:ln>
              <a:effectLst/>
            </c:spPr>
            <c:extLst>
              <c:ext xmlns:c16="http://schemas.microsoft.com/office/drawing/2014/chart" uri="{C3380CC4-5D6E-409C-BE32-E72D297353CC}">
                <c16:uniqueId val="{00000001-B69C-4849-8710-A078B4409CBB}"/>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B69C-4849-8710-A078B4409CBB}"/>
              </c:ext>
            </c:extLst>
          </c:dPt>
          <c:cat>
            <c:strRef>
              <c:f>Sheet1!$A$2:$A$3</c:f>
              <c:strCache>
                <c:ptCount val="2"/>
                <c:pt idx="1">
                  <c:v>2nd Qtr</c:v>
                </c:pt>
              </c:strCache>
            </c:strRef>
          </c:cat>
          <c:val>
            <c:numRef>
              <c:f>Sheet1!$B$2:$B$3</c:f>
              <c:numCache>
                <c:formatCode>General</c:formatCode>
                <c:ptCount val="2"/>
                <c:pt idx="0">
                  <c:v>41</c:v>
                </c:pt>
                <c:pt idx="1">
                  <c:v>59</c:v>
                </c:pt>
              </c:numCache>
            </c:numRef>
          </c:val>
          <c:extLst>
            <c:ext xmlns:c16="http://schemas.microsoft.com/office/drawing/2014/chart" uri="{C3380CC4-5D6E-409C-BE32-E72D297353CC}">
              <c16:uniqueId val="{00000004-B69C-4849-8710-A078B4409CB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E10FC3"/>
              </a:solidFill>
              <a:ln w="6350">
                <a:solidFill>
                  <a:srgbClr val="7030A0"/>
                </a:solidFill>
              </a:ln>
              <a:effectLst/>
            </c:spPr>
            <c:extLst>
              <c:ext xmlns:c16="http://schemas.microsoft.com/office/drawing/2014/chart" uri="{C3380CC4-5D6E-409C-BE32-E72D297353CC}">
                <c16:uniqueId val="{00000001-EC69-4E6E-B8E8-1C45ADDB03C1}"/>
              </c:ext>
            </c:extLst>
          </c:dPt>
          <c:dPt>
            <c:idx val="1"/>
            <c:bubble3D val="0"/>
            <c:spPr>
              <a:solidFill>
                <a:schemeClr val="bg1">
                  <a:lumMod val="75000"/>
                </a:schemeClr>
              </a:solidFill>
              <a:ln w="19050">
                <a:noFill/>
              </a:ln>
              <a:effectLst/>
            </c:spPr>
            <c:extLst>
              <c:ext xmlns:c16="http://schemas.microsoft.com/office/drawing/2014/chart" uri="{C3380CC4-5D6E-409C-BE32-E72D297353CC}">
                <c16:uniqueId val="{00000003-EC69-4E6E-B8E8-1C45ADDB03C1}"/>
              </c:ext>
            </c:extLst>
          </c:dPt>
          <c:cat>
            <c:strRef>
              <c:f>Sheet1!$A$2:$A$3</c:f>
              <c:strCache>
                <c:ptCount val="2"/>
                <c:pt idx="1">
                  <c:v>2nd Qtr</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EC69-4E6E-B8E8-1C45ADDB03C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Thanks</a:t>
            </a:r>
            <a:br>
              <a:rPr lang="en-US" dirty="0"/>
            </a:br>
            <a:br>
              <a:rPr lang="en-US" dirty="0"/>
            </a:br>
            <a:r>
              <a:rPr lang="en-US" dirty="0"/>
              <a:t>My Why</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a667e115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a667e115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many of your organization have a form of employee well being programs</a:t>
            </a:r>
          </a:p>
          <a:p>
            <a:endParaRPr lang="en-US" dirty="0"/>
          </a:p>
          <a:p>
            <a:r>
              <a:rPr lang="en-US" dirty="0"/>
              <a:t>VA </a:t>
            </a:r>
            <a:r>
              <a:rPr lang="en-US" dirty="0">
                <a:sym typeface="Wingdings" panose="05000000000000000000" pitchFamily="2" charset="2"/>
              </a:rPr>
              <a:t> Veteran Well-Being &amp; Staff Well-Being programs</a:t>
            </a:r>
          </a:p>
          <a:p>
            <a:endParaRPr lang="en-US" dirty="0"/>
          </a:p>
          <a:p>
            <a:endParaRPr lang="en-US" dirty="0"/>
          </a:p>
        </p:txBody>
      </p:sp>
    </p:spTree>
    <p:extLst>
      <p:ext uri="{BB962C8B-B14F-4D97-AF65-F5344CB8AC3E}">
        <p14:creationId xmlns:p14="http://schemas.microsoft.com/office/powerpoint/2010/main" val="1797757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713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Often leaders think that if employees aren't leaving they must be engaged, however retention is very different from engagement. Employee engagement is a measurement of an employees involvement, satisfaction, happiness and loyalty with their work.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b="0" i="0" dirty="0">
                <a:solidFill>
                  <a:srgbClr val="313133"/>
                </a:solidFill>
                <a:effectLst/>
                <a:latin typeface="whitney-medium"/>
              </a:rPr>
              <a:t>most healthcare organizations conduct an annual engagement survey and employees are left wondering, “Will this really make a difference?”</a:t>
            </a:r>
          </a:p>
          <a:p>
            <a:pPr marL="171450" indent="-171450">
              <a:buFont typeface="Arial" panose="020B0604020202020204" pitchFamily="34" charset="0"/>
              <a:buChar char="•"/>
            </a:pPr>
            <a:endParaRPr lang="en-US" b="0" i="0" dirty="0">
              <a:solidFill>
                <a:srgbClr val="313133"/>
              </a:solidFill>
              <a:effectLst/>
              <a:latin typeface="whitney-medium"/>
            </a:endParaRPr>
          </a:p>
          <a:p>
            <a:pPr marL="171450" indent="-171450">
              <a:buFont typeface="Arial" panose="020B0604020202020204" pitchFamily="34" charset="0"/>
              <a:buChar char="•"/>
            </a:pPr>
            <a:r>
              <a:rPr lang="en-US" b="0" i="0" dirty="0">
                <a:solidFill>
                  <a:srgbClr val="313133"/>
                </a:solidFill>
                <a:effectLst/>
                <a:latin typeface="whitney-medium"/>
              </a:rPr>
              <a:t>Professional paradise - a mindset that drives positive actions that lead to positive outcomes. Change the way you talk (or don’t talk) about employee engagement for the organization</a:t>
            </a:r>
            <a:endParaRPr lang="en-US" dirty="0"/>
          </a:p>
          <a:p>
            <a:endParaRPr lang="en-US" dirty="0"/>
          </a:p>
        </p:txBody>
      </p:sp>
      <p:sp>
        <p:nvSpPr>
          <p:cNvPr id="4" name="Slide Number Placeholder 3"/>
          <p:cNvSpPr>
            <a:spLocks noGrp="1"/>
          </p:cNvSpPr>
          <p:nvPr>
            <p:ph type="sldNum" sz="quarter" idx="5"/>
          </p:nvPr>
        </p:nvSpPr>
        <p:spPr/>
        <p:txBody>
          <a:bodyPr/>
          <a:lstStyle/>
          <a:p>
            <a:fld id="{49A62E13-CB32-614F-9B9D-120A012FF190}" type="slidenum">
              <a:rPr lang="en-US" smtClean="0"/>
              <a:t>35</a:t>
            </a:fld>
            <a:endParaRPr lang="en-US" dirty="0"/>
          </a:p>
        </p:txBody>
      </p:sp>
    </p:spTree>
    <p:extLst>
      <p:ext uri="{BB962C8B-B14F-4D97-AF65-F5344CB8AC3E}">
        <p14:creationId xmlns:p14="http://schemas.microsoft.com/office/powerpoint/2010/main" val="3766984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Imagine driving your car with the windows down on a nice cool summer day</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Your attention is directed to a pedestrian assaulting the crosswalk button. They're not pushing the button once, but hitting it in rapid succession.</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Subsequent pushing of the button does not re-energize the activation mechanism — this is energy lost by the pedestrian. In our attempts to communicate, the message should only have to be delivered once. </a:t>
            </a:r>
            <a:endParaRPr lang="en-US" dirty="0"/>
          </a:p>
        </p:txBody>
      </p:sp>
      <p:sp>
        <p:nvSpPr>
          <p:cNvPr id="4" name="Slide Number Placeholder 3"/>
          <p:cNvSpPr>
            <a:spLocks noGrp="1"/>
          </p:cNvSpPr>
          <p:nvPr>
            <p:ph type="sldNum" sz="quarter" idx="5"/>
          </p:nvPr>
        </p:nvSpPr>
        <p:spPr/>
        <p:txBody>
          <a:bodyPr/>
          <a:lstStyle/>
          <a:p>
            <a:fld id="{49A62E13-CB32-614F-9B9D-120A012FF190}" type="slidenum">
              <a:rPr lang="en-US" smtClean="0"/>
              <a:t>46</a:t>
            </a:fld>
            <a:endParaRPr lang="en-US" dirty="0"/>
          </a:p>
        </p:txBody>
      </p:sp>
    </p:spTree>
    <p:extLst>
      <p:ext uri="{BB962C8B-B14F-4D97-AF65-F5344CB8AC3E}">
        <p14:creationId xmlns:p14="http://schemas.microsoft.com/office/powerpoint/2010/main" val="998834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1092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9eaf31334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9eaf3133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37901-B3D4-9545-A7BF-DCD4E01403FF}"/>
              </a:ext>
            </a:extLst>
          </p:cNvPr>
          <p:cNvSpPr>
            <a:spLocks noGrp="1"/>
          </p:cNvSpPr>
          <p:nvPr>
            <p:ph type="title"/>
          </p:nvPr>
        </p:nvSpPr>
        <p:spPr>
          <a:xfrm>
            <a:off x="623888" y="259711"/>
            <a:ext cx="7886700" cy="2139553"/>
          </a:xfrm>
        </p:spPr>
        <p:txBody>
          <a:bodyPr anchor="b"/>
          <a:lstStyle>
            <a:lvl1pPr>
              <a:defRPr sz="4500" b="1" i="0">
                <a:solidFill>
                  <a:srgbClr val="1A2550"/>
                </a:solidFill>
                <a:latin typeface="Book Antiqua" panose="0204060205030503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7281FF85-9977-8542-A129-D2B00784C78C}"/>
              </a:ext>
            </a:extLst>
          </p:cNvPr>
          <p:cNvSpPr>
            <a:spLocks noGrp="1"/>
          </p:cNvSpPr>
          <p:nvPr>
            <p:ph type="body" idx="1"/>
          </p:nvPr>
        </p:nvSpPr>
        <p:spPr>
          <a:xfrm>
            <a:off x="623888" y="2644944"/>
            <a:ext cx="7886700" cy="1125140"/>
          </a:xfrm>
        </p:spPr>
        <p:txBody>
          <a:bodyPr/>
          <a:lstStyle>
            <a:lvl1pPr marL="0" indent="0">
              <a:buNone/>
              <a:defRPr sz="1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96B11EFE-8F32-489E-E5CF-88D02FC33BD8}"/>
              </a:ext>
            </a:extLst>
          </p:cNvPr>
          <p:cNvSpPr/>
          <p:nvPr userDrawn="1"/>
        </p:nvSpPr>
        <p:spPr>
          <a:xfrm>
            <a:off x="-9525" y="4692456"/>
            <a:ext cx="9144000" cy="450643"/>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endParaRPr>
          </a:p>
        </p:txBody>
      </p:sp>
      <p:pic>
        <p:nvPicPr>
          <p:cNvPr id="5" name="Google Shape;68;p14">
            <a:extLst>
              <a:ext uri="{FF2B5EF4-FFF2-40B4-BE49-F238E27FC236}">
                <a16:creationId xmlns:a16="http://schemas.microsoft.com/office/drawing/2014/main" id="{435E69C8-3E7E-C0F3-1FCA-BF44C0E06286}"/>
              </a:ext>
            </a:extLst>
          </p:cNvPr>
          <p:cNvPicPr preferRelativeResize="0"/>
          <p:nvPr userDrawn="1"/>
        </p:nvPicPr>
        <p:blipFill>
          <a:blip r:embed="rId2">
            <a:alphaModFix/>
          </a:blip>
          <a:stretch>
            <a:fillRect/>
          </a:stretch>
        </p:blipFill>
        <p:spPr>
          <a:xfrm>
            <a:off x="1265977" y="4757479"/>
            <a:ext cx="897906" cy="320595"/>
          </a:xfrm>
          <a:prstGeom prst="rect">
            <a:avLst/>
          </a:prstGeom>
          <a:noFill/>
          <a:ln>
            <a:noFill/>
          </a:ln>
        </p:spPr>
      </p:pic>
      <p:pic>
        <p:nvPicPr>
          <p:cNvPr id="6" name="Google Shape;57;p13">
            <a:extLst>
              <a:ext uri="{FF2B5EF4-FFF2-40B4-BE49-F238E27FC236}">
                <a16:creationId xmlns:a16="http://schemas.microsoft.com/office/drawing/2014/main" id="{1688F03C-2B8B-4396-AA38-9092392CCA29}"/>
              </a:ext>
            </a:extLst>
          </p:cNvPr>
          <p:cNvPicPr preferRelativeResize="0"/>
          <p:nvPr userDrawn="1"/>
        </p:nvPicPr>
        <p:blipFill rotWithShape="1">
          <a:blip r:embed="rId3">
            <a:alphaModFix/>
          </a:blip>
          <a:srcRect l="22866" b="8482"/>
          <a:stretch/>
        </p:blipFill>
        <p:spPr>
          <a:xfrm>
            <a:off x="-9525" y="2550141"/>
            <a:ext cx="1192675" cy="2593359"/>
          </a:xfrm>
          <a:prstGeom prst="rect">
            <a:avLst/>
          </a:prstGeom>
          <a:noFill/>
          <a:ln>
            <a:noFill/>
          </a:ln>
        </p:spPr>
      </p:pic>
      <p:sp>
        <p:nvSpPr>
          <p:cNvPr id="8" name="TextBox 7">
            <a:extLst>
              <a:ext uri="{FF2B5EF4-FFF2-40B4-BE49-F238E27FC236}">
                <a16:creationId xmlns:a16="http://schemas.microsoft.com/office/drawing/2014/main" id="{2D387714-640D-C605-5B8B-142336655A4D}"/>
              </a:ext>
            </a:extLst>
          </p:cNvPr>
          <p:cNvSpPr txBox="1"/>
          <p:nvPr userDrawn="1"/>
        </p:nvSpPr>
        <p:spPr>
          <a:xfrm>
            <a:off x="7658233" y="4757479"/>
            <a:ext cx="1303562" cy="307777"/>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latin typeface="Arial Black" panose="020B0A04020102020204" pitchFamily="34" charset="0"/>
              </a:rPr>
              <a:t>#AttendICE</a:t>
            </a:r>
          </a:p>
        </p:txBody>
      </p:sp>
    </p:spTree>
    <p:extLst>
      <p:ext uri="{BB962C8B-B14F-4D97-AF65-F5344CB8AC3E}">
        <p14:creationId xmlns:p14="http://schemas.microsoft.com/office/powerpoint/2010/main" val="54400143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B547C-6A73-48DF-A74C-B9067CDDD1A5}"/>
              </a:ext>
            </a:extLst>
          </p:cNvPr>
          <p:cNvSpPr/>
          <p:nvPr userDrawn="1"/>
        </p:nvSpPr>
        <p:spPr>
          <a:xfrm>
            <a:off x="1" y="-44829"/>
            <a:ext cx="9143999" cy="573830"/>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Title 1">
            <a:extLst>
              <a:ext uri="{FF2B5EF4-FFF2-40B4-BE49-F238E27FC236}">
                <a16:creationId xmlns:a16="http://schemas.microsoft.com/office/drawing/2014/main" id="{0F231DAA-8C28-437D-A80D-131875498F2A}"/>
              </a:ext>
            </a:extLst>
          </p:cNvPr>
          <p:cNvSpPr>
            <a:spLocks noGrp="1"/>
          </p:cNvSpPr>
          <p:nvPr>
            <p:ph type="title"/>
          </p:nvPr>
        </p:nvSpPr>
        <p:spPr>
          <a:xfrm>
            <a:off x="0" y="-44829"/>
            <a:ext cx="9030768" cy="574834"/>
          </a:xfrm>
          <a:noFill/>
          <a:ln>
            <a:noFill/>
          </a:ln>
        </p:spPr>
        <p:txBody>
          <a:bodyPr>
            <a:normAutofit/>
          </a:bodyPr>
          <a:lstStyle>
            <a:lvl1pPr algn="ctr">
              <a:defRPr sz="24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5" name="Rectangle 4">
            <a:extLst>
              <a:ext uri="{FF2B5EF4-FFF2-40B4-BE49-F238E27FC236}">
                <a16:creationId xmlns:a16="http://schemas.microsoft.com/office/drawing/2014/main" id="{10E2C244-1ADB-ED25-8D01-1536F2D57663}"/>
              </a:ext>
            </a:extLst>
          </p:cNvPr>
          <p:cNvSpPr/>
          <p:nvPr userDrawn="1"/>
        </p:nvSpPr>
        <p:spPr>
          <a:xfrm>
            <a:off x="0" y="4692456"/>
            <a:ext cx="9144000" cy="450643"/>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endParaRPr>
          </a:p>
        </p:txBody>
      </p:sp>
      <p:pic>
        <p:nvPicPr>
          <p:cNvPr id="3" name="Google Shape;68;p14">
            <a:extLst>
              <a:ext uri="{FF2B5EF4-FFF2-40B4-BE49-F238E27FC236}">
                <a16:creationId xmlns:a16="http://schemas.microsoft.com/office/drawing/2014/main" id="{0516D3D1-F43A-70F4-F556-EBFCB7897CE5}"/>
              </a:ext>
            </a:extLst>
          </p:cNvPr>
          <p:cNvPicPr preferRelativeResize="0"/>
          <p:nvPr userDrawn="1"/>
        </p:nvPicPr>
        <p:blipFill>
          <a:blip r:embed="rId2">
            <a:alphaModFix/>
          </a:blip>
          <a:stretch>
            <a:fillRect/>
          </a:stretch>
        </p:blipFill>
        <p:spPr>
          <a:xfrm>
            <a:off x="1265977" y="4757479"/>
            <a:ext cx="897906" cy="320595"/>
          </a:xfrm>
          <a:prstGeom prst="rect">
            <a:avLst/>
          </a:prstGeom>
          <a:noFill/>
          <a:ln>
            <a:noFill/>
          </a:ln>
        </p:spPr>
      </p:pic>
      <p:pic>
        <p:nvPicPr>
          <p:cNvPr id="4" name="Google Shape;57;p13">
            <a:extLst>
              <a:ext uri="{FF2B5EF4-FFF2-40B4-BE49-F238E27FC236}">
                <a16:creationId xmlns:a16="http://schemas.microsoft.com/office/drawing/2014/main" id="{7814FDB0-9AF0-1686-86DF-9D143C64D6BE}"/>
              </a:ext>
            </a:extLst>
          </p:cNvPr>
          <p:cNvPicPr preferRelativeResize="0"/>
          <p:nvPr userDrawn="1"/>
        </p:nvPicPr>
        <p:blipFill rotWithShape="1">
          <a:blip r:embed="rId3">
            <a:alphaModFix/>
          </a:blip>
          <a:srcRect l="22866" b="8482"/>
          <a:stretch/>
        </p:blipFill>
        <p:spPr>
          <a:xfrm>
            <a:off x="-9525" y="2550141"/>
            <a:ext cx="1192675" cy="2593359"/>
          </a:xfrm>
          <a:prstGeom prst="rect">
            <a:avLst/>
          </a:prstGeom>
          <a:noFill/>
          <a:ln>
            <a:noFill/>
          </a:ln>
        </p:spPr>
      </p:pic>
      <p:sp>
        <p:nvSpPr>
          <p:cNvPr id="9" name="TextBox 8">
            <a:extLst>
              <a:ext uri="{FF2B5EF4-FFF2-40B4-BE49-F238E27FC236}">
                <a16:creationId xmlns:a16="http://schemas.microsoft.com/office/drawing/2014/main" id="{B4BEF012-CB01-508E-A290-CA9729C4E6B0}"/>
              </a:ext>
            </a:extLst>
          </p:cNvPr>
          <p:cNvSpPr txBox="1"/>
          <p:nvPr userDrawn="1"/>
        </p:nvSpPr>
        <p:spPr>
          <a:xfrm>
            <a:off x="7658233" y="4757479"/>
            <a:ext cx="1303562" cy="307777"/>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latin typeface="Arial Black" panose="020B0A04020102020204" pitchFamily="34" charset="0"/>
              </a:rPr>
              <a:t>#AttendICE</a:t>
            </a:r>
          </a:p>
        </p:txBody>
      </p:sp>
    </p:spTree>
    <p:extLst>
      <p:ext uri="{BB962C8B-B14F-4D97-AF65-F5344CB8AC3E}">
        <p14:creationId xmlns:p14="http://schemas.microsoft.com/office/powerpoint/2010/main" val="801378015"/>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B547C-6A73-48DF-A74C-B9067CDDD1A5}"/>
              </a:ext>
            </a:extLst>
          </p:cNvPr>
          <p:cNvSpPr/>
          <p:nvPr userDrawn="1"/>
        </p:nvSpPr>
        <p:spPr>
          <a:xfrm>
            <a:off x="1" y="-44829"/>
            <a:ext cx="9143999" cy="573830"/>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 name="Title 1">
            <a:extLst>
              <a:ext uri="{FF2B5EF4-FFF2-40B4-BE49-F238E27FC236}">
                <a16:creationId xmlns:a16="http://schemas.microsoft.com/office/drawing/2014/main" id="{0F231DAA-8C28-437D-A80D-131875498F2A}"/>
              </a:ext>
            </a:extLst>
          </p:cNvPr>
          <p:cNvSpPr>
            <a:spLocks noGrp="1"/>
          </p:cNvSpPr>
          <p:nvPr>
            <p:ph type="title"/>
          </p:nvPr>
        </p:nvSpPr>
        <p:spPr>
          <a:xfrm>
            <a:off x="0" y="-44829"/>
            <a:ext cx="9030768" cy="574834"/>
          </a:xfrm>
          <a:noFill/>
          <a:ln>
            <a:noFill/>
          </a:ln>
        </p:spPr>
        <p:txBody>
          <a:bodyPr>
            <a:normAutofit/>
          </a:bodyPr>
          <a:lstStyle>
            <a:lvl1pPr algn="ctr">
              <a:defRPr sz="24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5" name="Rectangle 4">
            <a:extLst>
              <a:ext uri="{FF2B5EF4-FFF2-40B4-BE49-F238E27FC236}">
                <a16:creationId xmlns:a16="http://schemas.microsoft.com/office/drawing/2014/main" id="{10E2C244-1ADB-ED25-8D01-1536F2D57663}"/>
              </a:ext>
            </a:extLst>
          </p:cNvPr>
          <p:cNvSpPr/>
          <p:nvPr userDrawn="1"/>
        </p:nvSpPr>
        <p:spPr>
          <a:xfrm>
            <a:off x="0" y="4692456"/>
            <a:ext cx="9144000" cy="450643"/>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endParaRPr>
          </a:p>
        </p:txBody>
      </p:sp>
      <p:pic>
        <p:nvPicPr>
          <p:cNvPr id="3" name="Google Shape;68;p14">
            <a:extLst>
              <a:ext uri="{FF2B5EF4-FFF2-40B4-BE49-F238E27FC236}">
                <a16:creationId xmlns:a16="http://schemas.microsoft.com/office/drawing/2014/main" id="{0516D3D1-F43A-70F4-F556-EBFCB7897CE5}"/>
              </a:ext>
            </a:extLst>
          </p:cNvPr>
          <p:cNvPicPr preferRelativeResize="0"/>
          <p:nvPr userDrawn="1"/>
        </p:nvPicPr>
        <p:blipFill>
          <a:blip r:embed="rId2">
            <a:alphaModFix/>
          </a:blip>
          <a:stretch>
            <a:fillRect/>
          </a:stretch>
        </p:blipFill>
        <p:spPr>
          <a:xfrm>
            <a:off x="182205" y="4744661"/>
            <a:ext cx="897906" cy="320595"/>
          </a:xfrm>
          <a:prstGeom prst="rect">
            <a:avLst/>
          </a:prstGeom>
          <a:noFill/>
          <a:ln>
            <a:noFill/>
          </a:ln>
        </p:spPr>
      </p:pic>
      <p:sp>
        <p:nvSpPr>
          <p:cNvPr id="9" name="TextBox 8">
            <a:extLst>
              <a:ext uri="{FF2B5EF4-FFF2-40B4-BE49-F238E27FC236}">
                <a16:creationId xmlns:a16="http://schemas.microsoft.com/office/drawing/2014/main" id="{B4BEF012-CB01-508E-A290-CA9729C4E6B0}"/>
              </a:ext>
            </a:extLst>
          </p:cNvPr>
          <p:cNvSpPr txBox="1"/>
          <p:nvPr userDrawn="1"/>
        </p:nvSpPr>
        <p:spPr>
          <a:xfrm>
            <a:off x="7658233" y="4757479"/>
            <a:ext cx="1303562" cy="307777"/>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latin typeface="Arial Black" panose="020B0A04020102020204" pitchFamily="34" charset="0"/>
              </a:rPr>
              <a:t>#AttendICE</a:t>
            </a:r>
          </a:p>
        </p:txBody>
      </p:sp>
    </p:spTree>
    <p:extLst>
      <p:ext uri="{BB962C8B-B14F-4D97-AF65-F5344CB8AC3E}">
        <p14:creationId xmlns:p14="http://schemas.microsoft.com/office/powerpoint/2010/main" val="1776456754"/>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E2C244-1ADB-ED25-8D01-1536F2D57663}"/>
              </a:ext>
            </a:extLst>
          </p:cNvPr>
          <p:cNvSpPr/>
          <p:nvPr userDrawn="1"/>
        </p:nvSpPr>
        <p:spPr>
          <a:xfrm>
            <a:off x="0" y="4692456"/>
            <a:ext cx="9144000" cy="450643"/>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endParaRPr>
          </a:p>
        </p:txBody>
      </p:sp>
      <p:pic>
        <p:nvPicPr>
          <p:cNvPr id="3" name="Google Shape;68;p14">
            <a:extLst>
              <a:ext uri="{FF2B5EF4-FFF2-40B4-BE49-F238E27FC236}">
                <a16:creationId xmlns:a16="http://schemas.microsoft.com/office/drawing/2014/main" id="{0516D3D1-F43A-70F4-F556-EBFCB7897CE5}"/>
              </a:ext>
            </a:extLst>
          </p:cNvPr>
          <p:cNvPicPr preferRelativeResize="0"/>
          <p:nvPr userDrawn="1"/>
        </p:nvPicPr>
        <p:blipFill>
          <a:blip r:embed="rId2">
            <a:alphaModFix/>
          </a:blip>
          <a:stretch>
            <a:fillRect/>
          </a:stretch>
        </p:blipFill>
        <p:spPr>
          <a:xfrm>
            <a:off x="182205" y="4744661"/>
            <a:ext cx="897906" cy="320595"/>
          </a:xfrm>
          <a:prstGeom prst="rect">
            <a:avLst/>
          </a:prstGeom>
          <a:noFill/>
          <a:ln>
            <a:noFill/>
          </a:ln>
        </p:spPr>
      </p:pic>
      <p:sp>
        <p:nvSpPr>
          <p:cNvPr id="9" name="TextBox 8">
            <a:extLst>
              <a:ext uri="{FF2B5EF4-FFF2-40B4-BE49-F238E27FC236}">
                <a16:creationId xmlns:a16="http://schemas.microsoft.com/office/drawing/2014/main" id="{B4BEF012-CB01-508E-A290-CA9729C4E6B0}"/>
              </a:ext>
            </a:extLst>
          </p:cNvPr>
          <p:cNvSpPr txBox="1"/>
          <p:nvPr userDrawn="1"/>
        </p:nvSpPr>
        <p:spPr>
          <a:xfrm>
            <a:off x="7658233" y="4757479"/>
            <a:ext cx="1303562" cy="307777"/>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latin typeface="Arial Black" panose="020B0A04020102020204" pitchFamily="34" charset="0"/>
              </a:rPr>
              <a:t>#AttendICE</a:t>
            </a:r>
          </a:p>
        </p:txBody>
      </p:sp>
    </p:spTree>
    <p:extLst>
      <p:ext uri="{BB962C8B-B14F-4D97-AF65-F5344CB8AC3E}">
        <p14:creationId xmlns:p14="http://schemas.microsoft.com/office/powerpoint/2010/main" val="4116213"/>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021655-B297-00AB-DE3A-F0048CDEC9FD}"/>
              </a:ext>
            </a:extLst>
          </p:cNvPr>
          <p:cNvSpPr/>
          <p:nvPr userDrawn="1"/>
        </p:nvSpPr>
        <p:spPr>
          <a:xfrm>
            <a:off x="0" y="4692456"/>
            <a:ext cx="9144000" cy="450643"/>
          </a:xfrm>
          <a:prstGeom prst="rect">
            <a:avLst/>
          </a:prstGeom>
          <a:solidFill>
            <a:srgbClr val="A87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endParaRPr>
          </a:p>
        </p:txBody>
      </p:sp>
      <p:pic>
        <p:nvPicPr>
          <p:cNvPr id="8" name="Content Placeholder 5" descr="A black and white logo&#10;&#10;Description automatically generated with medium confidence">
            <a:extLst>
              <a:ext uri="{FF2B5EF4-FFF2-40B4-BE49-F238E27FC236}">
                <a16:creationId xmlns:a16="http://schemas.microsoft.com/office/drawing/2014/main" id="{2F425531-0FE1-4282-ABC0-3C9B3FB75010}"/>
              </a:ext>
            </a:extLst>
          </p:cNvPr>
          <p:cNvPicPr>
            <a:picLocks noChangeAspect="1"/>
          </p:cNvPicPr>
          <p:nvPr userDrawn="1"/>
        </p:nvPicPr>
        <p:blipFill>
          <a:blip r:embed="rId2"/>
          <a:stretch>
            <a:fillRect/>
          </a:stretch>
        </p:blipFill>
        <p:spPr>
          <a:xfrm>
            <a:off x="240146" y="4730022"/>
            <a:ext cx="1010211" cy="360639"/>
          </a:xfrm>
          <a:prstGeom prst="rect">
            <a:avLst/>
          </a:prstGeom>
        </p:spPr>
      </p:pic>
      <p:sp>
        <p:nvSpPr>
          <p:cNvPr id="5" name="TextBox 4">
            <a:extLst>
              <a:ext uri="{FF2B5EF4-FFF2-40B4-BE49-F238E27FC236}">
                <a16:creationId xmlns:a16="http://schemas.microsoft.com/office/drawing/2014/main" id="{2C7D5C5A-2B9B-3865-E337-20F96083DE59}"/>
              </a:ext>
            </a:extLst>
          </p:cNvPr>
          <p:cNvSpPr txBox="1"/>
          <p:nvPr userDrawn="1"/>
        </p:nvSpPr>
        <p:spPr>
          <a:xfrm>
            <a:off x="6526457" y="4813662"/>
            <a:ext cx="2106667" cy="253916"/>
          </a:xfrm>
          <a:prstGeom prst="rect">
            <a:avLst/>
          </a:prstGeom>
          <a:noFill/>
        </p:spPr>
        <p:txBody>
          <a:bodyPr wrap="none" rtlCol="0">
            <a:spAutoFit/>
          </a:bodyPr>
          <a:lstStyle/>
          <a:p>
            <a:r>
              <a:rPr lang="en-US" sz="1050" dirty="0">
                <a:solidFill>
                  <a:schemeClr val="bg1"/>
                </a:solidFill>
                <a:effectLst>
                  <a:outerShdw blurRad="38100" dist="38100" dir="2700000" algn="tl">
                    <a:srgbClr val="000000">
                      <a:alpha val="43137"/>
                    </a:srgbClr>
                  </a:outerShdw>
                </a:effectLst>
                <a:latin typeface="Arial Black" panose="020B0A04020102020204" pitchFamily="34" charset="0"/>
              </a:rPr>
              <a:t>#AHRAAM50 | #AHRA2022</a:t>
            </a:r>
          </a:p>
        </p:txBody>
      </p:sp>
    </p:spTree>
    <p:extLst>
      <p:ext uri="{BB962C8B-B14F-4D97-AF65-F5344CB8AC3E}">
        <p14:creationId xmlns:p14="http://schemas.microsoft.com/office/powerpoint/2010/main" val="236737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0" r:id="rId11"/>
    <p:sldLayoutId id="2147483661" r:id="rId12"/>
    <p:sldLayoutId id="2147483662" r:id="rId13"/>
    <p:sldLayoutId id="2147483663" r:id="rId14"/>
    <p:sldLayoutId id="2147483664" r:id="rId15"/>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4.xml"/><Relationship Id="rId1" Type="http://schemas.openxmlformats.org/officeDocument/2006/relationships/video" Target="https://www.youtube.com/embed/videoseries?list=PLsVnX23wxXEViYYPSw_VdDaGygG846mEw"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55" name="Google Shape;55;p13"/>
          <p:cNvPicPr preferRelativeResize="0"/>
          <p:nvPr/>
        </p:nvPicPr>
        <p:blipFill>
          <a:blip r:embed="rId4">
            <a:alphaModFix/>
          </a:blip>
          <a:stretch>
            <a:fillRect/>
          </a:stretch>
        </p:blipFill>
        <p:spPr>
          <a:xfrm>
            <a:off x="42425" y="95625"/>
            <a:ext cx="9101575" cy="4895475"/>
          </a:xfrm>
          <a:prstGeom prst="rect">
            <a:avLst/>
          </a:prstGeom>
          <a:noFill/>
          <a:ln>
            <a:noFill/>
          </a:ln>
        </p:spPr>
      </p:pic>
      <p:pic>
        <p:nvPicPr>
          <p:cNvPr id="56" name="Google Shape;56;p13"/>
          <p:cNvPicPr preferRelativeResize="0"/>
          <p:nvPr/>
        </p:nvPicPr>
        <p:blipFill>
          <a:blip r:embed="rId5">
            <a:alphaModFix/>
          </a:blip>
          <a:stretch>
            <a:fillRect/>
          </a:stretch>
        </p:blipFill>
        <p:spPr>
          <a:xfrm>
            <a:off x="3292125" y="273199"/>
            <a:ext cx="2462351" cy="1092900"/>
          </a:xfrm>
          <a:prstGeom prst="rect">
            <a:avLst/>
          </a:prstGeom>
          <a:noFill/>
          <a:ln>
            <a:noFill/>
          </a:ln>
        </p:spPr>
      </p:pic>
      <p:pic>
        <p:nvPicPr>
          <p:cNvPr id="57" name="Google Shape;57;p13"/>
          <p:cNvPicPr preferRelativeResize="0"/>
          <p:nvPr/>
        </p:nvPicPr>
        <p:blipFill rotWithShape="1">
          <a:blip r:embed="rId6">
            <a:alphaModFix/>
          </a:blip>
          <a:srcRect l="15793" b="3069"/>
          <a:stretch/>
        </p:blipFill>
        <p:spPr>
          <a:xfrm>
            <a:off x="-10276" y="209200"/>
            <a:ext cx="2462351" cy="4985651"/>
          </a:xfrm>
          <a:prstGeom prst="rect">
            <a:avLst/>
          </a:prstGeom>
          <a:noFill/>
          <a:ln>
            <a:noFill/>
          </a:ln>
        </p:spPr>
      </p:pic>
      <p:pic>
        <p:nvPicPr>
          <p:cNvPr id="58" name="Google Shape;58;p13"/>
          <p:cNvPicPr preferRelativeResize="0"/>
          <p:nvPr/>
        </p:nvPicPr>
        <p:blipFill>
          <a:blip r:embed="rId7">
            <a:alphaModFix/>
          </a:blip>
          <a:stretch>
            <a:fillRect/>
          </a:stretch>
        </p:blipFill>
        <p:spPr>
          <a:xfrm>
            <a:off x="379475" y="273200"/>
            <a:ext cx="647700" cy="4572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8248025" y="256850"/>
            <a:ext cx="571500" cy="647700"/>
          </a:xfrm>
          <a:prstGeom prst="rect">
            <a:avLst/>
          </a:prstGeom>
          <a:noFill/>
          <a:ln>
            <a:noFill/>
          </a:ln>
        </p:spPr>
      </p:pic>
      <p:pic>
        <p:nvPicPr>
          <p:cNvPr id="60" name="Google Shape;60;p13"/>
          <p:cNvPicPr preferRelativeResize="0"/>
          <p:nvPr/>
        </p:nvPicPr>
        <p:blipFill>
          <a:blip r:embed="rId9">
            <a:alphaModFix/>
          </a:blip>
          <a:stretch>
            <a:fillRect/>
          </a:stretch>
        </p:blipFill>
        <p:spPr>
          <a:xfrm>
            <a:off x="7214775" y="323525"/>
            <a:ext cx="876300" cy="51435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8095625" y="1247975"/>
            <a:ext cx="876300" cy="514350"/>
          </a:xfrm>
          <a:prstGeom prst="rect">
            <a:avLst/>
          </a:prstGeom>
          <a:noFill/>
          <a:ln>
            <a:noFill/>
          </a:ln>
        </p:spPr>
      </p:pic>
      <p:sp>
        <p:nvSpPr>
          <p:cNvPr id="4" name="TextBox 3">
            <a:extLst>
              <a:ext uri="{FF2B5EF4-FFF2-40B4-BE49-F238E27FC236}">
                <a16:creationId xmlns:a16="http://schemas.microsoft.com/office/drawing/2014/main" id="{76F7994A-F4CF-8AA5-C9EB-14847F24A00F}"/>
              </a:ext>
            </a:extLst>
          </p:cNvPr>
          <p:cNvSpPr txBox="1"/>
          <p:nvPr/>
        </p:nvSpPr>
        <p:spPr>
          <a:xfrm>
            <a:off x="1117600" y="1366099"/>
            <a:ext cx="7105661" cy="2554545"/>
          </a:xfrm>
          <a:prstGeom prst="rect">
            <a:avLst/>
          </a:prstGeom>
          <a:noFill/>
        </p:spPr>
        <p:txBody>
          <a:bodyPr wrap="square">
            <a:spAutoFit/>
          </a:bodyPr>
          <a:lstStyle/>
          <a:p>
            <a:pPr algn="r"/>
            <a:r>
              <a:rPr lang="en-US" sz="40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The Connection Between Well-Being, Staff Turnover and a High Reliability Organization</a:t>
            </a:r>
            <a:endParaRPr lang="en-US" sz="4000" b="1"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675A3E6-F76B-257B-930A-63F7223B1740}"/>
              </a:ext>
            </a:extLst>
          </p:cNvPr>
          <p:cNvSpPr txBox="1"/>
          <p:nvPr/>
        </p:nvSpPr>
        <p:spPr>
          <a:xfrm>
            <a:off x="2712864" y="3915833"/>
            <a:ext cx="5552822" cy="954107"/>
          </a:xfrm>
          <a:prstGeom prst="rect">
            <a:avLst/>
          </a:prstGeom>
          <a:noFill/>
        </p:spPr>
        <p:txBody>
          <a:bodyPr wrap="square" rtlCol="0">
            <a:spAutoFit/>
          </a:bodyPr>
          <a:lstStyle/>
          <a:p>
            <a:pPr algn="r"/>
            <a:r>
              <a:rPr lang="en-US" dirty="0">
                <a:solidFill>
                  <a:srgbClr val="3794B8"/>
                </a:solidFill>
                <a:effectLst>
                  <a:outerShdw blurRad="38100" dist="38100" dir="2700000" algn="tl">
                    <a:srgbClr val="000000">
                      <a:alpha val="43137"/>
                    </a:srgbClr>
                  </a:outerShdw>
                </a:effectLst>
                <a:latin typeface="Century Gothic" panose="020B0502020202020204" pitchFamily="34" charset="0"/>
              </a:rPr>
              <a:t>John J. Beall, MAA-HA, FAHRA</a:t>
            </a:r>
          </a:p>
          <a:p>
            <a:pPr algn="r"/>
            <a:r>
              <a:rPr lang="en-US" dirty="0">
                <a:solidFill>
                  <a:srgbClr val="3794B8"/>
                </a:solidFill>
                <a:effectLst>
                  <a:outerShdw blurRad="38100" dist="38100" dir="2700000" algn="tl">
                    <a:srgbClr val="000000">
                      <a:alpha val="43137"/>
                    </a:srgbClr>
                  </a:outerShdw>
                </a:effectLst>
                <a:latin typeface="Century Gothic" panose="020B0502020202020204" pitchFamily="34" charset="0"/>
              </a:rPr>
              <a:t>Health System Specialist – Strategic Planner </a:t>
            </a:r>
          </a:p>
          <a:p>
            <a:pPr algn="r"/>
            <a:r>
              <a:rPr lang="en-US" dirty="0">
                <a:solidFill>
                  <a:srgbClr val="3794B8"/>
                </a:solidFill>
                <a:effectLst>
                  <a:outerShdw blurRad="38100" dist="38100" dir="2700000" algn="tl">
                    <a:srgbClr val="000000">
                      <a:alpha val="43137"/>
                    </a:srgbClr>
                  </a:outerShdw>
                </a:effectLst>
                <a:latin typeface="Century Gothic" panose="020B0502020202020204" pitchFamily="34" charset="0"/>
              </a:rPr>
              <a:t>VA Puget Sound Health Care System</a:t>
            </a:r>
          </a:p>
          <a:p>
            <a:pPr algn="r"/>
            <a:endParaRPr lang="en-US" dirty="0">
              <a:solidFill>
                <a:srgbClr val="3794B8"/>
              </a:solidFill>
              <a:effectLst>
                <a:outerShdw blurRad="38100" dist="38100" dir="2700000" algn="tl">
                  <a:srgbClr val="000000">
                    <a:alpha val="43137"/>
                  </a:srgbClr>
                </a:outerShdw>
              </a:effectLst>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Employee Well-Being</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457199" y="854853"/>
            <a:ext cx="6728362" cy="10582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Employees are exploring ways to optimize health care and reduce costs</a:t>
            </a:r>
          </a:p>
        </p:txBody>
      </p:sp>
      <p:sp>
        <p:nvSpPr>
          <p:cNvPr id="5" name="TextBox 4">
            <a:extLst>
              <a:ext uri="{FF2B5EF4-FFF2-40B4-BE49-F238E27FC236}">
                <a16:creationId xmlns:a16="http://schemas.microsoft.com/office/drawing/2014/main" id="{3EABBDE0-F27E-CC78-5CC0-41FD482D8BBC}"/>
              </a:ext>
            </a:extLst>
          </p:cNvPr>
          <p:cNvSpPr txBox="1"/>
          <p:nvPr/>
        </p:nvSpPr>
        <p:spPr>
          <a:xfrm>
            <a:off x="2900680" y="4401686"/>
            <a:ext cx="6130088" cy="276999"/>
          </a:xfrm>
          <a:prstGeom prst="rect">
            <a:avLst/>
          </a:prstGeom>
          <a:noFill/>
        </p:spPr>
        <p:txBody>
          <a:bodyPr wrap="square">
            <a:spAutoFit/>
          </a:bodyPr>
          <a:lstStyle/>
          <a:p>
            <a:pPr algn="r"/>
            <a:r>
              <a:rPr lang="en-US" sz="600" dirty="0"/>
              <a:t>https://www.wrike.com/blog/what-is-employee-wellbeing-why-does-it-matter/</a:t>
            </a:r>
          </a:p>
          <a:p>
            <a:pPr algn="r"/>
            <a:r>
              <a:rPr lang="en-US" sz="600" dirty="0"/>
              <a:t>https://www.alight.com/thought-leadership/2021-employee-wellbeing-mindset-study</a:t>
            </a:r>
          </a:p>
        </p:txBody>
      </p:sp>
      <p:sp>
        <p:nvSpPr>
          <p:cNvPr id="9" name="TextBox 8">
            <a:extLst>
              <a:ext uri="{FF2B5EF4-FFF2-40B4-BE49-F238E27FC236}">
                <a16:creationId xmlns:a16="http://schemas.microsoft.com/office/drawing/2014/main" id="{B8171FE0-66FC-D09F-5ABA-CC986595EE46}"/>
              </a:ext>
            </a:extLst>
          </p:cNvPr>
          <p:cNvSpPr txBox="1"/>
          <p:nvPr/>
        </p:nvSpPr>
        <p:spPr>
          <a:xfrm>
            <a:off x="642779" y="3370059"/>
            <a:ext cx="2055893" cy="553998"/>
          </a:xfrm>
          <a:prstGeom prst="rect">
            <a:avLst/>
          </a:prstGeom>
          <a:noFill/>
        </p:spPr>
        <p:txBody>
          <a:bodyPr wrap="square">
            <a:spAutoFit/>
          </a:bodyPr>
          <a:lstStyle/>
          <a:p>
            <a:pPr algn="ctr"/>
            <a:r>
              <a:rPr lang="en-US" sz="1000" dirty="0">
                <a:solidFill>
                  <a:schemeClr val="tx1"/>
                </a:solidFill>
              </a:rPr>
              <a:t>are saving for health care expenses not paid by insurance - </a:t>
            </a:r>
            <a:r>
              <a:rPr lang="en-US" sz="1000" b="1" dirty="0">
                <a:solidFill>
                  <a:schemeClr val="tx1"/>
                </a:solidFill>
              </a:rPr>
              <a:t>up 6 points from 2020</a:t>
            </a:r>
          </a:p>
        </p:txBody>
      </p:sp>
      <p:sp>
        <p:nvSpPr>
          <p:cNvPr id="21" name="TextBox 20">
            <a:extLst>
              <a:ext uri="{FF2B5EF4-FFF2-40B4-BE49-F238E27FC236}">
                <a16:creationId xmlns:a16="http://schemas.microsoft.com/office/drawing/2014/main" id="{A4A4321E-7FEC-1D4E-C1E2-5CD7DC85E585}"/>
              </a:ext>
            </a:extLst>
          </p:cNvPr>
          <p:cNvSpPr txBox="1"/>
          <p:nvPr/>
        </p:nvSpPr>
        <p:spPr>
          <a:xfrm>
            <a:off x="3546571" y="3382852"/>
            <a:ext cx="2055893" cy="400110"/>
          </a:xfrm>
          <a:prstGeom prst="rect">
            <a:avLst/>
          </a:prstGeom>
          <a:noFill/>
        </p:spPr>
        <p:txBody>
          <a:bodyPr wrap="square">
            <a:spAutoFit/>
          </a:bodyPr>
          <a:lstStyle/>
          <a:p>
            <a:pPr algn="ctr"/>
            <a:r>
              <a:rPr lang="en-US" sz="1000" dirty="0">
                <a:solidFill>
                  <a:schemeClr val="tx1"/>
                </a:solidFill>
              </a:rPr>
              <a:t>would use Telehealth again, even once the pandemic passes</a:t>
            </a:r>
          </a:p>
        </p:txBody>
      </p:sp>
      <p:sp>
        <p:nvSpPr>
          <p:cNvPr id="24" name="TextBox 23">
            <a:extLst>
              <a:ext uri="{FF2B5EF4-FFF2-40B4-BE49-F238E27FC236}">
                <a16:creationId xmlns:a16="http://schemas.microsoft.com/office/drawing/2014/main" id="{6E344759-E112-9E27-B49C-EE812BF60461}"/>
              </a:ext>
            </a:extLst>
          </p:cNvPr>
          <p:cNvSpPr txBox="1"/>
          <p:nvPr/>
        </p:nvSpPr>
        <p:spPr>
          <a:xfrm>
            <a:off x="6444489" y="3357265"/>
            <a:ext cx="2055893" cy="861774"/>
          </a:xfrm>
          <a:prstGeom prst="rect">
            <a:avLst/>
          </a:prstGeom>
          <a:noFill/>
        </p:spPr>
        <p:txBody>
          <a:bodyPr wrap="square">
            <a:spAutoFit/>
          </a:bodyPr>
          <a:lstStyle/>
          <a:p>
            <a:pPr algn="ctr"/>
            <a:r>
              <a:rPr lang="en-US" sz="1000" dirty="0">
                <a:solidFill>
                  <a:schemeClr val="tx1"/>
                </a:solidFill>
              </a:rPr>
              <a:t>would be comfortable sharing personal health information for personalized health and wellness guidance — </a:t>
            </a:r>
            <a:r>
              <a:rPr lang="en-US" sz="1000" b="1" dirty="0">
                <a:solidFill>
                  <a:schemeClr val="tx1"/>
                </a:solidFill>
              </a:rPr>
              <a:t>up 4 points from 2020</a:t>
            </a:r>
          </a:p>
        </p:txBody>
      </p:sp>
      <p:graphicFrame>
        <p:nvGraphicFramePr>
          <p:cNvPr id="27" name="Chart 26">
            <a:extLst>
              <a:ext uri="{FF2B5EF4-FFF2-40B4-BE49-F238E27FC236}">
                <a16:creationId xmlns:a16="http://schemas.microsoft.com/office/drawing/2014/main" id="{AB52F5F7-C26E-B6B7-DB0A-643BD896455B}"/>
              </a:ext>
            </a:extLst>
          </p:cNvPr>
          <p:cNvGraphicFramePr/>
          <p:nvPr>
            <p:extLst>
              <p:ext uri="{D42A27DB-BD31-4B8C-83A1-F6EECF244321}">
                <p14:modId xmlns:p14="http://schemas.microsoft.com/office/powerpoint/2010/main" val="3165694499"/>
              </p:ext>
            </p:extLst>
          </p:nvPr>
        </p:nvGraphicFramePr>
        <p:xfrm>
          <a:off x="920970" y="1963996"/>
          <a:ext cx="1505386" cy="1481328"/>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27">
            <a:extLst>
              <a:ext uri="{FF2B5EF4-FFF2-40B4-BE49-F238E27FC236}">
                <a16:creationId xmlns:a16="http://schemas.microsoft.com/office/drawing/2014/main" id="{5F9754E5-1DF7-A0D6-4F5B-E2BED028DB5B}"/>
              </a:ext>
            </a:extLst>
          </p:cNvPr>
          <p:cNvSpPr txBox="1"/>
          <p:nvPr/>
        </p:nvSpPr>
        <p:spPr>
          <a:xfrm>
            <a:off x="1375232" y="2550141"/>
            <a:ext cx="604653" cy="307777"/>
          </a:xfrm>
          <a:prstGeom prst="rect">
            <a:avLst/>
          </a:prstGeom>
          <a:noFill/>
        </p:spPr>
        <p:txBody>
          <a:bodyPr wrap="none" rtlCol="0">
            <a:spAutoFit/>
          </a:bodyPr>
          <a:lstStyle/>
          <a:p>
            <a:r>
              <a:rPr lang="en-US" b="1" dirty="0">
                <a:latin typeface="Arial Black" panose="020B0A04020102020204" pitchFamily="34" charset="0"/>
              </a:rPr>
              <a:t>66%</a:t>
            </a:r>
          </a:p>
        </p:txBody>
      </p:sp>
      <p:graphicFrame>
        <p:nvGraphicFramePr>
          <p:cNvPr id="29" name="Chart 28">
            <a:extLst>
              <a:ext uri="{FF2B5EF4-FFF2-40B4-BE49-F238E27FC236}">
                <a16:creationId xmlns:a16="http://schemas.microsoft.com/office/drawing/2014/main" id="{6C348CCC-566D-D811-61F3-DB98330E2D8C}"/>
              </a:ext>
            </a:extLst>
          </p:cNvPr>
          <p:cNvGraphicFramePr/>
          <p:nvPr>
            <p:extLst>
              <p:ext uri="{D42A27DB-BD31-4B8C-83A1-F6EECF244321}">
                <p14:modId xmlns:p14="http://schemas.microsoft.com/office/powerpoint/2010/main" val="1250837019"/>
              </p:ext>
            </p:extLst>
          </p:nvPr>
        </p:nvGraphicFramePr>
        <p:xfrm>
          <a:off x="3750879" y="1963996"/>
          <a:ext cx="1505386" cy="1481328"/>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0729B59C-7C72-4006-625E-DF0674EAC14A}"/>
              </a:ext>
            </a:extLst>
          </p:cNvPr>
          <p:cNvSpPr txBox="1"/>
          <p:nvPr/>
        </p:nvSpPr>
        <p:spPr>
          <a:xfrm>
            <a:off x="4231702" y="2550141"/>
            <a:ext cx="604653" cy="307777"/>
          </a:xfrm>
          <a:prstGeom prst="rect">
            <a:avLst/>
          </a:prstGeom>
          <a:noFill/>
        </p:spPr>
        <p:txBody>
          <a:bodyPr wrap="none" rtlCol="0">
            <a:spAutoFit/>
          </a:bodyPr>
          <a:lstStyle/>
          <a:p>
            <a:r>
              <a:rPr lang="en-US" b="1" dirty="0">
                <a:latin typeface="Arial Black" panose="020B0A04020102020204" pitchFamily="34" charset="0"/>
              </a:rPr>
              <a:t>82%</a:t>
            </a:r>
          </a:p>
        </p:txBody>
      </p:sp>
      <p:graphicFrame>
        <p:nvGraphicFramePr>
          <p:cNvPr id="31" name="Chart 30">
            <a:extLst>
              <a:ext uri="{FF2B5EF4-FFF2-40B4-BE49-F238E27FC236}">
                <a16:creationId xmlns:a16="http://schemas.microsoft.com/office/drawing/2014/main" id="{B8081E59-67F7-495D-779C-A2B4DB7AFCCD}"/>
              </a:ext>
            </a:extLst>
          </p:cNvPr>
          <p:cNvGraphicFramePr/>
          <p:nvPr>
            <p:extLst>
              <p:ext uri="{D42A27DB-BD31-4B8C-83A1-F6EECF244321}">
                <p14:modId xmlns:p14="http://schemas.microsoft.com/office/powerpoint/2010/main" val="1001877256"/>
              </p:ext>
            </p:extLst>
          </p:nvPr>
        </p:nvGraphicFramePr>
        <p:xfrm>
          <a:off x="6704738" y="1963996"/>
          <a:ext cx="1505386" cy="1481328"/>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9E6FB293-CA3E-F25F-C4E0-DD6137069508}"/>
              </a:ext>
            </a:extLst>
          </p:cNvPr>
          <p:cNvSpPr txBox="1"/>
          <p:nvPr/>
        </p:nvSpPr>
        <p:spPr>
          <a:xfrm>
            <a:off x="7185561" y="2550141"/>
            <a:ext cx="604653" cy="307777"/>
          </a:xfrm>
          <a:prstGeom prst="rect">
            <a:avLst/>
          </a:prstGeom>
          <a:noFill/>
        </p:spPr>
        <p:txBody>
          <a:bodyPr wrap="none" rtlCol="0">
            <a:spAutoFit/>
          </a:bodyPr>
          <a:lstStyle/>
          <a:p>
            <a:r>
              <a:rPr lang="en-US" b="1" dirty="0">
                <a:latin typeface="Arial Black" panose="020B0A04020102020204" pitchFamily="34" charset="0"/>
              </a:rPr>
              <a:t>76%</a:t>
            </a:r>
          </a:p>
        </p:txBody>
      </p:sp>
      <p:pic>
        <p:nvPicPr>
          <p:cNvPr id="3" name="Picture 2">
            <a:extLst>
              <a:ext uri="{FF2B5EF4-FFF2-40B4-BE49-F238E27FC236}">
                <a16:creationId xmlns:a16="http://schemas.microsoft.com/office/drawing/2014/main" id="{525DF566-CF02-1612-9A95-282564B96E61}"/>
              </a:ext>
            </a:extLst>
          </p:cNvPr>
          <p:cNvPicPr>
            <a:picLocks noChangeAspect="1"/>
          </p:cNvPicPr>
          <p:nvPr/>
        </p:nvPicPr>
        <p:blipFill rotWithShape="1">
          <a:blip r:embed="rId5"/>
          <a:srcRect l="6670" r="38813"/>
          <a:stretch/>
        </p:blipFill>
        <p:spPr>
          <a:xfrm rot="391606">
            <a:off x="7315135" y="497127"/>
            <a:ext cx="1761897" cy="1763486"/>
          </a:xfrm>
          <a:prstGeom prst="rect">
            <a:avLst/>
          </a:prstGeom>
        </p:spPr>
      </p:pic>
      <p:pic>
        <p:nvPicPr>
          <p:cNvPr id="34" name="Google Shape;57;p13">
            <a:extLst>
              <a:ext uri="{FF2B5EF4-FFF2-40B4-BE49-F238E27FC236}">
                <a16:creationId xmlns:a16="http://schemas.microsoft.com/office/drawing/2014/main" id="{3EB487C4-3807-4B71-8410-9B091385B8EF}"/>
              </a:ext>
            </a:extLst>
          </p:cNvPr>
          <p:cNvPicPr preferRelativeResize="0"/>
          <p:nvPr/>
        </p:nvPicPr>
        <p:blipFill rotWithShape="1">
          <a:blip r:embed="rId6">
            <a:alphaModFix/>
          </a:blip>
          <a:srcRect l="23429" b="8482"/>
          <a:stretch/>
        </p:blipFill>
        <p:spPr>
          <a:xfrm>
            <a:off x="-813" y="2550141"/>
            <a:ext cx="1183963" cy="2593359"/>
          </a:xfrm>
          <a:prstGeom prst="rect">
            <a:avLst/>
          </a:prstGeom>
          <a:noFill/>
          <a:ln>
            <a:noFill/>
          </a:ln>
        </p:spPr>
      </p:pic>
    </p:spTree>
    <p:extLst>
      <p:ext uri="{BB962C8B-B14F-4D97-AF65-F5344CB8AC3E}">
        <p14:creationId xmlns:p14="http://schemas.microsoft.com/office/powerpoint/2010/main" val="3250822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Employee Well-Being</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238540" y="702359"/>
            <a:ext cx="8792228" cy="17634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While many employees are burned out, parents and caregivers in particular struggle to juggle remote learning/caregiving support with their work</a:t>
            </a:r>
          </a:p>
        </p:txBody>
      </p:sp>
      <p:sp>
        <p:nvSpPr>
          <p:cNvPr id="5" name="TextBox 4">
            <a:extLst>
              <a:ext uri="{FF2B5EF4-FFF2-40B4-BE49-F238E27FC236}">
                <a16:creationId xmlns:a16="http://schemas.microsoft.com/office/drawing/2014/main" id="{3EABBDE0-F27E-CC78-5CC0-41FD482D8BBC}"/>
              </a:ext>
            </a:extLst>
          </p:cNvPr>
          <p:cNvSpPr txBox="1"/>
          <p:nvPr/>
        </p:nvSpPr>
        <p:spPr>
          <a:xfrm>
            <a:off x="2900680" y="4401686"/>
            <a:ext cx="6130088" cy="276999"/>
          </a:xfrm>
          <a:prstGeom prst="rect">
            <a:avLst/>
          </a:prstGeom>
          <a:noFill/>
        </p:spPr>
        <p:txBody>
          <a:bodyPr wrap="square">
            <a:spAutoFit/>
          </a:bodyPr>
          <a:lstStyle/>
          <a:p>
            <a:pPr algn="r"/>
            <a:r>
              <a:rPr lang="en-US" sz="600" dirty="0"/>
              <a:t>https://www.wrike.com/blog/what-is-employee-wellbeing-why-does-it-matter/</a:t>
            </a:r>
          </a:p>
          <a:p>
            <a:pPr algn="r"/>
            <a:r>
              <a:rPr lang="en-US" sz="600" dirty="0"/>
              <a:t>https://www.alight.com/thought-leadership/2021-employee-wellbeing-mindset-study</a:t>
            </a:r>
          </a:p>
        </p:txBody>
      </p:sp>
      <p:pic>
        <p:nvPicPr>
          <p:cNvPr id="34" name="Google Shape;57;p13">
            <a:extLst>
              <a:ext uri="{FF2B5EF4-FFF2-40B4-BE49-F238E27FC236}">
                <a16:creationId xmlns:a16="http://schemas.microsoft.com/office/drawing/2014/main" id="{3EB487C4-3807-4B71-8410-9B091385B8EF}"/>
              </a:ext>
            </a:extLst>
          </p:cNvPr>
          <p:cNvPicPr preferRelativeResize="0"/>
          <p:nvPr/>
        </p:nvPicPr>
        <p:blipFill rotWithShape="1">
          <a:blip r:embed="rId2">
            <a:alphaModFix/>
          </a:blip>
          <a:srcRect l="23429" b="8482"/>
          <a:stretch/>
        </p:blipFill>
        <p:spPr>
          <a:xfrm>
            <a:off x="-813" y="2550141"/>
            <a:ext cx="1183963" cy="2593359"/>
          </a:xfrm>
          <a:prstGeom prst="rect">
            <a:avLst/>
          </a:prstGeom>
          <a:noFill/>
          <a:ln>
            <a:noFill/>
          </a:ln>
        </p:spPr>
      </p:pic>
      <p:graphicFrame>
        <p:nvGraphicFramePr>
          <p:cNvPr id="35" name="Chart 34">
            <a:extLst>
              <a:ext uri="{FF2B5EF4-FFF2-40B4-BE49-F238E27FC236}">
                <a16:creationId xmlns:a16="http://schemas.microsoft.com/office/drawing/2014/main" id="{F38064DF-331F-6139-809A-889AAFE34030}"/>
              </a:ext>
            </a:extLst>
          </p:cNvPr>
          <p:cNvGraphicFramePr/>
          <p:nvPr>
            <p:extLst>
              <p:ext uri="{D42A27DB-BD31-4B8C-83A1-F6EECF244321}">
                <p14:modId xmlns:p14="http://schemas.microsoft.com/office/powerpoint/2010/main" val="4099335234"/>
              </p:ext>
            </p:extLst>
          </p:nvPr>
        </p:nvGraphicFramePr>
        <p:xfrm>
          <a:off x="1794980" y="2034941"/>
          <a:ext cx="1505386" cy="1481328"/>
        </p:xfrm>
        <a:graphic>
          <a:graphicData uri="http://schemas.openxmlformats.org/drawingml/2006/chart">
            <c:chart xmlns:c="http://schemas.openxmlformats.org/drawingml/2006/chart" xmlns:r="http://schemas.openxmlformats.org/officeDocument/2006/relationships" r:id="rId3"/>
          </a:graphicData>
        </a:graphic>
      </p:graphicFrame>
      <p:sp>
        <p:nvSpPr>
          <p:cNvPr id="36" name="TextBox 35">
            <a:extLst>
              <a:ext uri="{FF2B5EF4-FFF2-40B4-BE49-F238E27FC236}">
                <a16:creationId xmlns:a16="http://schemas.microsoft.com/office/drawing/2014/main" id="{6A79BD3C-B041-D385-D384-330433BA8422}"/>
              </a:ext>
            </a:extLst>
          </p:cNvPr>
          <p:cNvSpPr txBox="1"/>
          <p:nvPr/>
        </p:nvSpPr>
        <p:spPr>
          <a:xfrm>
            <a:off x="2264583" y="2621086"/>
            <a:ext cx="604653" cy="307777"/>
          </a:xfrm>
          <a:prstGeom prst="rect">
            <a:avLst/>
          </a:prstGeom>
          <a:noFill/>
        </p:spPr>
        <p:txBody>
          <a:bodyPr wrap="none" rtlCol="0">
            <a:spAutoFit/>
          </a:bodyPr>
          <a:lstStyle/>
          <a:p>
            <a:r>
              <a:rPr lang="en-US" b="1" dirty="0">
                <a:latin typeface="Arial Black" panose="020B0A04020102020204" pitchFamily="34" charset="0"/>
              </a:rPr>
              <a:t>41%</a:t>
            </a:r>
          </a:p>
        </p:txBody>
      </p:sp>
      <p:graphicFrame>
        <p:nvGraphicFramePr>
          <p:cNvPr id="37" name="Chart 36">
            <a:extLst>
              <a:ext uri="{FF2B5EF4-FFF2-40B4-BE49-F238E27FC236}">
                <a16:creationId xmlns:a16="http://schemas.microsoft.com/office/drawing/2014/main" id="{6015B4AC-8B9F-3EC7-FF0F-ECD080604ED8}"/>
              </a:ext>
            </a:extLst>
          </p:cNvPr>
          <p:cNvGraphicFramePr/>
          <p:nvPr>
            <p:extLst>
              <p:ext uri="{D42A27DB-BD31-4B8C-83A1-F6EECF244321}">
                <p14:modId xmlns:p14="http://schemas.microsoft.com/office/powerpoint/2010/main" val="2087370540"/>
              </p:ext>
            </p:extLst>
          </p:nvPr>
        </p:nvGraphicFramePr>
        <p:xfrm>
          <a:off x="4687459" y="2034941"/>
          <a:ext cx="1505386" cy="1481328"/>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a:extLst>
              <a:ext uri="{FF2B5EF4-FFF2-40B4-BE49-F238E27FC236}">
                <a16:creationId xmlns:a16="http://schemas.microsoft.com/office/drawing/2014/main" id="{DF9DDA59-D6A7-8729-3B0E-C37333A0258F}"/>
              </a:ext>
            </a:extLst>
          </p:cNvPr>
          <p:cNvSpPr txBox="1"/>
          <p:nvPr/>
        </p:nvSpPr>
        <p:spPr>
          <a:xfrm>
            <a:off x="5151017" y="2621086"/>
            <a:ext cx="604653" cy="307777"/>
          </a:xfrm>
          <a:prstGeom prst="rect">
            <a:avLst/>
          </a:prstGeom>
          <a:noFill/>
        </p:spPr>
        <p:txBody>
          <a:bodyPr wrap="none" rtlCol="0">
            <a:spAutoFit/>
          </a:bodyPr>
          <a:lstStyle/>
          <a:p>
            <a:r>
              <a:rPr lang="en-US" b="1" dirty="0">
                <a:latin typeface="Arial Black" panose="020B0A04020102020204" pitchFamily="34" charset="0"/>
              </a:rPr>
              <a:t>55%</a:t>
            </a:r>
          </a:p>
        </p:txBody>
      </p:sp>
      <p:sp>
        <p:nvSpPr>
          <p:cNvPr id="39" name="TextBox 38">
            <a:extLst>
              <a:ext uri="{FF2B5EF4-FFF2-40B4-BE49-F238E27FC236}">
                <a16:creationId xmlns:a16="http://schemas.microsoft.com/office/drawing/2014/main" id="{3AE9CF18-23E5-CFC2-3676-EE79AF1EC06B}"/>
              </a:ext>
            </a:extLst>
          </p:cNvPr>
          <p:cNvSpPr txBox="1"/>
          <p:nvPr/>
        </p:nvSpPr>
        <p:spPr>
          <a:xfrm>
            <a:off x="1538962" y="3558867"/>
            <a:ext cx="2055893" cy="400110"/>
          </a:xfrm>
          <a:prstGeom prst="rect">
            <a:avLst/>
          </a:prstGeom>
          <a:noFill/>
        </p:spPr>
        <p:txBody>
          <a:bodyPr wrap="square">
            <a:spAutoFit/>
          </a:bodyPr>
          <a:lstStyle/>
          <a:p>
            <a:pPr algn="ctr"/>
            <a:r>
              <a:rPr lang="en-US" sz="1000" dirty="0">
                <a:solidFill>
                  <a:schemeClr val="tx1"/>
                </a:solidFill>
              </a:rPr>
              <a:t>of workers are experiencing symptoms of burnout</a:t>
            </a:r>
          </a:p>
        </p:txBody>
      </p:sp>
      <p:sp>
        <p:nvSpPr>
          <p:cNvPr id="40" name="TextBox 39">
            <a:extLst>
              <a:ext uri="{FF2B5EF4-FFF2-40B4-BE49-F238E27FC236}">
                <a16:creationId xmlns:a16="http://schemas.microsoft.com/office/drawing/2014/main" id="{D881259D-224C-6253-0431-25755CC200C8}"/>
              </a:ext>
            </a:extLst>
          </p:cNvPr>
          <p:cNvSpPr txBox="1"/>
          <p:nvPr/>
        </p:nvSpPr>
        <p:spPr>
          <a:xfrm>
            <a:off x="4412205" y="3516269"/>
            <a:ext cx="2055893" cy="707886"/>
          </a:xfrm>
          <a:prstGeom prst="rect">
            <a:avLst/>
          </a:prstGeom>
          <a:noFill/>
        </p:spPr>
        <p:txBody>
          <a:bodyPr wrap="square">
            <a:spAutoFit/>
          </a:bodyPr>
          <a:lstStyle/>
          <a:p>
            <a:pPr algn="ctr"/>
            <a:r>
              <a:rPr lang="en-US" sz="1000" dirty="0">
                <a:solidFill>
                  <a:schemeClr val="tx1"/>
                </a:solidFill>
              </a:rPr>
              <a:t>of working parents believe that remote learning/caregiving support along with their current workload is too much to handle</a:t>
            </a:r>
          </a:p>
        </p:txBody>
      </p:sp>
      <p:pic>
        <p:nvPicPr>
          <p:cNvPr id="7" name="Picture 6">
            <a:extLst>
              <a:ext uri="{FF2B5EF4-FFF2-40B4-BE49-F238E27FC236}">
                <a16:creationId xmlns:a16="http://schemas.microsoft.com/office/drawing/2014/main" id="{A81E4FA5-4DE6-5D05-388C-68E71130B008}"/>
              </a:ext>
            </a:extLst>
          </p:cNvPr>
          <p:cNvPicPr>
            <a:picLocks noChangeAspect="1"/>
          </p:cNvPicPr>
          <p:nvPr/>
        </p:nvPicPr>
        <p:blipFill rotWithShape="1">
          <a:blip r:embed="rId5"/>
          <a:srcRect l="5689" t="7203" r="25948" b="7739"/>
          <a:stretch/>
        </p:blipFill>
        <p:spPr>
          <a:xfrm>
            <a:off x="6778744" y="2090929"/>
            <a:ext cx="2116564" cy="1481328"/>
          </a:xfrm>
          <a:prstGeom prst="rect">
            <a:avLst/>
          </a:prstGeom>
        </p:spPr>
      </p:pic>
    </p:spTree>
    <p:extLst>
      <p:ext uri="{BB962C8B-B14F-4D97-AF65-F5344CB8AC3E}">
        <p14:creationId xmlns:p14="http://schemas.microsoft.com/office/powerpoint/2010/main" val="420948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Employee Well-Being</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2434576" y="746750"/>
            <a:ext cx="6306140" cy="17634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000" dirty="0"/>
              <a:t>Employees are overwhelmed and need help finding the bandwidth and money to improve their well being</a:t>
            </a:r>
          </a:p>
        </p:txBody>
      </p:sp>
      <p:sp>
        <p:nvSpPr>
          <p:cNvPr id="5" name="TextBox 4">
            <a:extLst>
              <a:ext uri="{FF2B5EF4-FFF2-40B4-BE49-F238E27FC236}">
                <a16:creationId xmlns:a16="http://schemas.microsoft.com/office/drawing/2014/main" id="{3EABBDE0-F27E-CC78-5CC0-41FD482D8BBC}"/>
              </a:ext>
            </a:extLst>
          </p:cNvPr>
          <p:cNvSpPr txBox="1"/>
          <p:nvPr/>
        </p:nvSpPr>
        <p:spPr>
          <a:xfrm>
            <a:off x="2900680" y="4401686"/>
            <a:ext cx="6130088" cy="276999"/>
          </a:xfrm>
          <a:prstGeom prst="rect">
            <a:avLst/>
          </a:prstGeom>
          <a:noFill/>
        </p:spPr>
        <p:txBody>
          <a:bodyPr wrap="square">
            <a:spAutoFit/>
          </a:bodyPr>
          <a:lstStyle/>
          <a:p>
            <a:pPr algn="r"/>
            <a:r>
              <a:rPr lang="en-US" sz="600" dirty="0"/>
              <a:t>https://www.wrike.com/blog/what-is-employee-wellbeing-why-does-it-matter/</a:t>
            </a:r>
          </a:p>
          <a:p>
            <a:pPr algn="r"/>
            <a:r>
              <a:rPr lang="en-US" sz="600" dirty="0"/>
              <a:t>https://www.alight.com/thought-leadership/2021-employee-wellbeing-mindset-study</a:t>
            </a:r>
          </a:p>
        </p:txBody>
      </p:sp>
      <p:pic>
        <p:nvPicPr>
          <p:cNvPr id="7" name="Picture 6">
            <a:extLst>
              <a:ext uri="{FF2B5EF4-FFF2-40B4-BE49-F238E27FC236}">
                <a16:creationId xmlns:a16="http://schemas.microsoft.com/office/drawing/2014/main" id="{BDD8EB86-918B-C80E-F61B-F00E47BEA47A}"/>
              </a:ext>
            </a:extLst>
          </p:cNvPr>
          <p:cNvPicPr>
            <a:picLocks noChangeAspect="1"/>
          </p:cNvPicPr>
          <p:nvPr/>
        </p:nvPicPr>
        <p:blipFill>
          <a:blip r:embed="rId2"/>
          <a:stretch>
            <a:fillRect/>
          </a:stretch>
        </p:blipFill>
        <p:spPr>
          <a:xfrm>
            <a:off x="293068" y="661001"/>
            <a:ext cx="1986278" cy="1606109"/>
          </a:xfrm>
          <a:prstGeom prst="rect">
            <a:avLst/>
          </a:prstGeom>
        </p:spPr>
      </p:pic>
      <p:grpSp>
        <p:nvGrpSpPr>
          <p:cNvPr id="25" name="Group 24">
            <a:extLst>
              <a:ext uri="{FF2B5EF4-FFF2-40B4-BE49-F238E27FC236}">
                <a16:creationId xmlns:a16="http://schemas.microsoft.com/office/drawing/2014/main" id="{8A5AC3E4-F9BF-91EC-7170-ACBEBB091C04}"/>
              </a:ext>
            </a:extLst>
          </p:cNvPr>
          <p:cNvGrpSpPr/>
          <p:nvPr/>
        </p:nvGrpSpPr>
        <p:grpSpPr>
          <a:xfrm>
            <a:off x="1286207" y="2472429"/>
            <a:ext cx="7454509" cy="1768703"/>
            <a:chOff x="913114" y="2653584"/>
            <a:chExt cx="7454509" cy="1768703"/>
          </a:xfrm>
        </p:grpSpPr>
        <p:sp>
          <p:nvSpPr>
            <p:cNvPr id="10" name="Rectangle 9">
              <a:extLst>
                <a:ext uri="{FF2B5EF4-FFF2-40B4-BE49-F238E27FC236}">
                  <a16:creationId xmlns:a16="http://schemas.microsoft.com/office/drawing/2014/main" id="{D060BFDC-6186-BC0E-9ECC-11F8FA7C373B}"/>
                </a:ext>
              </a:extLst>
            </p:cNvPr>
            <p:cNvSpPr/>
            <p:nvPr/>
          </p:nvSpPr>
          <p:spPr>
            <a:xfrm>
              <a:off x="913114" y="2665010"/>
              <a:ext cx="7454509" cy="1757277"/>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766EBC3-01E7-4E82-4DE4-BD533E0BFEE5}"/>
                </a:ext>
              </a:extLst>
            </p:cNvPr>
            <p:cNvSpPr txBox="1"/>
            <p:nvPr/>
          </p:nvSpPr>
          <p:spPr>
            <a:xfrm>
              <a:off x="1236725" y="2772566"/>
              <a:ext cx="1242391" cy="461665"/>
            </a:xfrm>
            <a:prstGeom prst="rect">
              <a:avLst/>
            </a:prstGeom>
            <a:noFill/>
          </p:spPr>
          <p:txBody>
            <a:bodyPr wrap="square" rtlCol="0">
              <a:spAutoFit/>
            </a:bodyPr>
            <a:lstStyle/>
            <a:p>
              <a:pPr algn="ctr"/>
              <a:r>
                <a:rPr lang="en-US" sz="2400" dirty="0">
                  <a:solidFill>
                    <a:srgbClr val="FFFF00"/>
                  </a:solidFill>
                </a:rPr>
                <a:t>38%</a:t>
              </a:r>
            </a:p>
          </p:txBody>
        </p:sp>
        <p:sp>
          <p:nvSpPr>
            <p:cNvPr id="12" name="TextBox 11">
              <a:extLst>
                <a:ext uri="{FF2B5EF4-FFF2-40B4-BE49-F238E27FC236}">
                  <a16:creationId xmlns:a16="http://schemas.microsoft.com/office/drawing/2014/main" id="{1F4AF204-E83E-D0A1-A287-640D10437D2B}"/>
                </a:ext>
              </a:extLst>
            </p:cNvPr>
            <p:cNvSpPr txBox="1"/>
            <p:nvPr/>
          </p:nvSpPr>
          <p:spPr>
            <a:xfrm>
              <a:off x="1043041" y="3231685"/>
              <a:ext cx="1728216" cy="1015663"/>
            </a:xfrm>
            <a:prstGeom prst="rect">
              <a:avLst/>
            </a:prstGeom>
            <a:noFill/>
          </p:spPr>
          <p:txBody>
            <a:bodyPr wrap="square">
              <a:spAutoFit/>
            </a:bodyPr>
            <a:lstStyle/>
            <a:p>
              <a:pPr algn="ctr"/>
              <a:r>
                <a:rPr lang="en-US" sz="1000" dirty="0">
                  <a:solidFill>
                    <a:schemeClr val="bg1"/>
                  </a:solidFill>
                </a:rPr>
                <a:t>say living a truly healthy life requires more time, attention and/or money than they’re willing to spend — up 5 points from 2020</a:t>
              </a:r>
            </a:p>
          </p:txBody>
        </p:sp>
        <p:sp>
          <p:nvSpPr>
            <p:cNvPr id="13" name="TextBox 12">
              <a:extLst>
                <a:ext uri="{FF2B5EF4-FFF2-40B4-BE49-F238E27FC236}">
                  <a16:creationId xmlns:a16="http://schemas.microsoft.com/office/drawing/2014/main" id="{5DFE61FC-7C37-A451-27F8-81ABCE50F1E0}"/>
                </a:ext>
              </a:extLst>
            </p:cNvPr>
            <p:cNvSpPr txBox="1"/>
            <p:nvPr/>
          </p:nvSpPr>
          <p:spPr>
            <a:xfrm>
              <a:off x="3063399" y="2653584"/>
              <a:ext cx="1242391" cy="461665"/>
            </a:xfrm>
            <a:prstGeom prst="rect">
              <a:avLst/>
            </a:prstGeom>
            <a:noFill/>
          </p:spPr>
          <p:txBody>
            <a:bodyPr wrap="square" rtlCol="0">
              <a:spAutoFit/>
            </a:bodyPr>
            <a:lstStyle/>
            <a:p>
              <a:pPr algn="ctr"/>
              <a:r>
                <a:rPr lang="en-US" sz="2400" dirty="0">
                  <a:solidFill>
                    <a:srgbClr val="FFFF00"/>
                  </a:solidFill>
                </a:rPr>
                <a:t>4 in 10</a:t>
              </a:r>
            </a:p>
          </p:txBody>
        </p:sp>
        <p:sp>
          <p:nvSpPr>
            <p:cNvPr id="15" name="TextBox 14">
              <a:extLst>
                <a:ext uri="{FF2B5EF4-FFF2-40B4-BE49-F238E27FC236}">
                  <a16:creationId xmlns:a16="http://schemas.microsoft.com/office/drawing/2014/main" id="{4AB2C69F-5517-AB05-9251-D96242F2C142}"/>
                </a:ext>
              </a:extLst>
            </p:cNvPr>
            <p:cNvSpPr txBox="1"/>
            <p:nvPr/>
          </p:nvSpPr>
          <p:spPr>
            <a:xfrm>
              <a:off x="6716747" y="2772566"/>
              <a:ext cx="1242391" cy="461665"/>
            </a:xfrm>
            <a:prstGeom prst="rect">
              <a:avLst/>
            </a:prstGeom>
            <a:noFill/>
          </p:spPr>
          <p:txBody>
            <a:bodyPr wrap="square" rtlCol="0">
              <a:spAutoFit/>
            </a:bodyPr>
            <a:lstStyle/>
            <a:p>
              <a:pPr algn="ctr"/>
              <a:r>
                <a:rPr lang="en-US" sz="2400" dirty="0">
                  <a:solidFill>
                    <a:srgbClr val="FFFF00"/>
                  </a:solidFill>
                </a:rPr>
                <a:t>85%</a:t>
              </a:r>
            </a:p>
          </p:txBody>
        </p:sp>
        <p:sp>
          <p:nvSpPr>
            <p:cNvPr id="16" name="TextBox 15">
              <a:extLst>
                <a:ext uri="{FF2B5EF4-FFF2-40B4-BE49-F238E27FC236}">
                  <a16:creationId xmlns:a16="http://schemas.microsoft.com/office/drawing/2014/main" id="{6732127F-4B59-8359-8112-DC6B831C51F5}"/>
                </a:ext>
              </a:extLst>
            </p:cNvPr>
            <p:cNvSpPr txBox="1"/>
            <p:nvPr/>
          </p:nvSpPr>
          <p:spPr>
            <a:xfrm>
              <a:off x="6473833" y="3231685"/>
              <a:ext cx="1728216" cy="861774"/>
            </a:xfrm>
            <a:prstGeom prst="rect">
              <a:avLst/>
            </a:prstGeom>
            <a:noFill/>
          </p:spPr>
          <p:txBody>
            <a:bodyPr wrap="square">
              <a:spAutoFit/>
            </a:bodyPr>
            <a:lstStyle/>
            <a:p>
              <a:pPr algn="ctr"/>
              <a:r>
                <a:rPr lang="en-US" sz="1000" dirty="0">
                  <a:solidFill>
                    <a:schemeClr val="bg1"/>
                  </a:solidFill>
                </a:rPr>
                <a:t>say “wellbeing programs offered by my employer make me feel better about my employer” — up 4 points from 2020</a:t>
              </a:r>
            </a:p>
          </p:txBody>
        </p:sp>
        <p:sp>
          <p:nvSpPr>
            <p:cNvPr id="8" name="TextBox 7">
              <a:extLst>
                <a:ext uri="{FF2B5EF4-FFF2-40B4-BE49-F238E27FC236}">
                  <a16:creationId xmlns:a16="http://schemas.microsoft.com/office/drawing/2014/main" id="{E19BDE9B-1638-476C-AC51-0F79557CE40C}"/>
                </a:ext>
              </a:extLst>
            </p:cNvPr>
            <p:cNvSpPr txBox="1"/>
            <p:nvPr/>
          </p:nvSpPr>
          <p:spPr>
            <a:xfrm>
              <a:off x="2820486" y="3069072"/>
              <a:ext cx="1728216" cy="1323439"/>
            </a:xfrm>
            <a:prstGeom prst="rect">
              <a:avLst/>
            </a:prstGeom>
            <a:noFill/>
          </p:spPr>
          <p:txBody>
            <a:bodyPr wrap="square">
              <a:spAutoFit/>
            </a:bodyPr>
            <a:lstStyle/>
            <a:p>
              <a:pPr algn="ctr"/>
              <a:r>
                <a:rPr lang="en-US" sz="1000" dirty="0">
                  <a:solidFill>
                    <a:schemeClr val="bg1"/>
                  </a:solidFill>
                </a:rPr>
                <a:t>have or seriously considered, due to costs, avoided medical care for self or family member, reduced or stopped saving for the future, OR stopped, took less or delayed a prescription</a:t>
              </a:r>
            </a:p>
          </p:txBody>
        </p:sp>
        <p:sp>
          <p:nvSpPr>
            <p:cNvPr id="9" name="TextBox 8">
              <a:extLst>
                <a:ext uri="{FF2B5EF4-FFF2-40B4-BE49-F238E27FC236}">
                  <a16:creationId xmlns:a16="http://schemas.microsoft.com/office/drawing/2014/main" id="{3C52EDE1-054F-6144-4B83-579229288070}"/>
                </a:ext>
              </a:extLst>
            </p:cNvPr>
            <p:cNvSpPr txBox="1"/>
            <p:nvPr/>
          </p:nvSpPr>
          <p:spPr>
            <a:xfrm>
              <a:off x="4890073" y="2653584"/>
              <a:ext cx="1242391" cy="461665"/>
            </a:xfrm>
            <a:prstGeom prst="rect">
              <a:avLst/>
            </a:prstGeom>
            <a:noFill/>
          </p:spPr>
          <p:txBody>
            <a:bodyPr wrap="square" rtlCol="0">
              <a:spAutoFit/>
            </a:bodyPr>
            <a:lstStyle/>
            <a:p>
              <a:pPr algn="ctr"/>
              <a:r>
                <a:rPr lang="en-US" sz="2400" dirty="0">
                  <a:solidFill>
                    <a:srgbClr val="FFFF00"/>
                  </a:solidFill>
                </a:rPr>
                <a:t>1 in 3</a:t>
              </a:r>
            </a:p>
          </p:txBody>
        </p:sp>
        <p:sp>
          <p:nvSpPr>
            <p:cNvPr id="21" name="TextBox 20">
              <a:extLst>
                <a:ext uri="{FF2B5EF4-FFF2-40B4-BE49-F238E27FC236}">
                  <a16:creationId xmlns:a16="http://schemas.microsoft.com/office/drawing/2014/main" id="{A828C9A8-1A89-93AF-55C1-69177A34C511}"/>
                </a:ext>
              </a:extLst>
            </p:cNvPr>
            <p:cNvSpPr txBox="1"/>
            <p:nvPr/>
          </p:nvSpPr>
          <p:spPr>
            <a:xfrm>
              <a:off x="4647160" y="3069072"/>
              <a:ext cx="1728216" cy="1323439"/>
            </a:xfrm>
            <a:prstGeom prst="rect">
              <a:avLst/>
            </a:prstGeom>
            <a:noFill/>
          </p:spPr>
          <p:txBody>
            <a:bodyPr wrap="square">
              <a:spAutoFit/>
            </a:bodyPr>
            <a:lstStyle/>
            <a:p>
              <a:pPr algn="ctr"/>
              <a:r>
                <a:rPr lang="en-US" sz="1000" dirty="0">
                  <a:solidFill>
                    <a:schemeClr val="bg1"/>
                  </a:solidFill>
                </a:rPr>
                <a:t>employees are sometimes or often struggling to access healthy food and clean water, health services, safe housing, transportation or outdoor spaces</a:t>
              </a:r>
            </a:p>
          </p:txBody>
        </p:sp>
      </p:grpSp>
    </p:spTree>
    <p:extLst>
      <p:ext uri="{BB962C8B-B14F-4D97-AF65-F5344CB8AC3E}">
        <p14:creationId xmlns:p14="http://schemas.microsoft.com/office/powerpoint/2010/main" val="2976244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8E95202-84FF-4413-CF97-DD8F4C578CFC}"/>
              </a:ext>
            </a:extLst>
          </p:cNvPr>
          <p:cNvPicPr>
            <a:picLocks noChangeAspect="1"/>
          </p:cNvPicPr>
          <p:nvPr/>
        </p:nvPicPr>
        <p:blipFill>
          <a:blip r:embed="rId2"/>
          <a:stretch>
            <a:fillRect/>
          </a:stretch>
        </p:blipFill>
        <p:spPr>
          <a:xfrm>
            <a:off x="0" y="608076"/>
            <a:ext cx="9144000" cy="4535424"/>
          </a:xfrm>
          <a:prstGeom prst="rect">
            <a:avLst/>
          </a:prstGeom>
        </p:spPr>
      </p:pic>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About the People Surveyed</a:t>
            </a:r>
          </a:p>
        </p:txBody>
      </p:sp>
      <p:sp>
        <p:nvSpPr>
          <p:cNvPr id="5" name="TextBox 4">
            <a:extLst>
              <a:ext uri="{FF2B5EF4-FFF2-40B4-BE49-F238E27FC236}">
                <a16:creationId xmlns:a16="http://schemas.microsoft.com/office/drawing/2014/main" id="{3EABBDE0-F27E-CC78-5CC0-41FD482D8BBC}"/>
              </a:ext>
            </a:extLst>
          </p:cNvPr>
          <p:cNvSpPr txBox="1"/>
          <p:nvPr/>
        </p:nvSpPr>
        <p:spPr>
          <a:xfrm>
            <a:off x="2900680" y="4401686"/>
            <a:ext cx="6130088" cy="276999"/>
          </a:xfrm>
          <a:prstGeom prst="rect">
            <a:avLst/>
          </a:prstGeom>
          <a:noFill/>
        </p:spPr>
        <p:txBody>
          <a:bodyPr wrap="square">
            <a:spAutoFit/>
          </a:bodyPr>
          <a:lstStyle/>
          <a:p>
            <a:pPr algn="r"/>
            <a:r>
              <a:rPr lang="en-US" sz="600" dirty="0"/>
              <a:t>https://www.wrike.com/blog/what-is-employee-wellbeing-why-does-it-matter/</a:t>
            </a:r>
          </a:p>
          <a:p>
            <a:pPr algn="r"/>
            <a:r>
              <a:rPr lang="en-US" sz="600" dirty="0"/>
              <a:t>https://www.alight.com/thought-leadership/2021-employee-wellbeing-mindset-study</a:t>
            </a:r>
          </a:p>
        </p:txBody>
      </p:sp>
    </p:spTree>
    <p:extLst>
      <p:ext uri="{BB962C8B-B14F-4D97-AF65-F5344CB8AC3E}">
        <p14:creationId xmlns:p14="http://schemas.microsoft.com/office/powerpoint/2010/main" val="2452364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DCA9A1-591F-337C-B669-A29DD6DDFE11}"/>
              </a:ext>
            </a:extLst>
          </p:cNvPr>
          <p:cNvPicPr>
            <a:picLocks noChangeAspect="1"/>
          </p:cNvPicPr>
          <p:nvPr/>
        </p:nvPicPr>
        <p:blipFill>
          <a:blip r:embed="rId2"/>
          <a:stretch>
            <a:fillRect/>
          </a:stretch>
        </p:blipFill>
        <p:spPr>
          <a:xfrm>
            <a:off x="0" y="454914"/>
            <a:ext cx="9144000" cy="4233672"/>
          </a:xfrm>
          <a:prstGeom prst="rect">
            <a:avLst/>
          </a:prstGeom>
        </p:spPr>
      </p:pic>
      <p:pic>
        <p:nvPicPr>
          <p:cNvPr id="4" name="Google Shape;57;p13">
            <a:extLst>
              <a:ext uri="{FF2B5EF4-FFF2-40B4-BE49-F238E27FC236}">
                <a16:creationId xmlns:a16="http://schemas.microsoft.com/office/drawing/2014/main" id="{B1826350-310F-23F2-284C-A32635B8445D}"/>
              </a:ext>
            </a:extLst>
          </p:cNvPr>
          <p:cNvPicPr preferRelativeResize="0"/>
          <p:nvPr/>
        </p:nvPicPr>
        <p:blipFill rotWithShape="1">
          <a:blip r:embed="rId3">
            <a:alphaModFix/>
          </a:blip>
          <a:srcRect l="22866" b="8482"/>
          <a:stretch/>
        </p:blipFill>
        <p:spPr>
          <a:xfrm>
            <a:off x="-9525" y="2550141"/>
            <a:ext cx="1192675" cy="2593359"/>
          </a:xfrm>
          <a:prstGeom prst="rect">
            <a:avLst/>
          </a:prstGeom>
          <a:noFill/>
          <a:ln>
            <a:noFill/>
          </a:ln>
        </p:spPr>
      </p:pic>
      <p:sp>
        <p:nvSpPr>
          <p:cNvPr id="10" name="Title 1">
            <a:extLst>
              <a:ext uri="{FF2B5EF4-FFF2-40B4-BE49-F238E27FC236}">
                <a16:creationId xmlns:a16="http://schemas.microsoft.com/office/drawing/2014/main" id="{4DC85F56-FF6B-C79E-4ABF-AD1A83A448AA}"/>
              </a:ext>
            </a:extLst>
          </p:cNvPr>
          <p:cNvSpPr>
            <a:spLocks noGrp="1"/>
          </p:cNvSpPr>
          <p:nvPr>
            <p:ph type="title"/>
          </p:nvPr>
        </p:nvSpPr>
        <p:spPr>
          <a:xfrm>
            <a:off x="623888" y="1033060"/>
            <a:ext cx="7886700" cy="2139553"/>
          </a:xfrm>
        </p:spPr>
        <p:txBody>
          <a:bodyPr>
            <a:normAutofit/>
          </a:bodyPr>
          <a:lstStyle/>
          <a:p>
            <a:r>
              <a:rPr lang="en-US" dirty="0">
                <a:solidFill>
                  <a:schemeClr val="bg1"/>
                </a:solidFill>
                <a:latin typeface="+mn-lt"/>
              </a:rPr>
              <a:t>Let’s Talk About Burnout</a:t>
            </a:r>
            <a:br>
              <a:rPr lang="en-US" dirty="0">
                <a:solidFill>
                  <a:schemeClr val="bg1"/>
                </a:solidFill>
                <a:latin typeface="+mn-lt"/>
              </a:rPr>
            </a:br>
            <a:endParaRPr lang="en-US" dirty="0">
              <a:solidFill>
                <a:schemeClr val="bg1"/>
              </a:solidFill>
              <a:latin typeface="+mn-lt"/>
            </a:endParaRPr>
          </a:p>
        </p:txBody>
      </p:sp>
    </p:spTree>
    <p:extLst>
      <p:ext uri="{BB962C8B-B14F-4D97-AF65-F5344CB8AC3E}">
        <p14:creationId xmlns:p14="http://schemas.microsoft.com/office/powerpoint/2010/main" val="2950755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Understanding Burnout</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3218676" y="1027947"/>
            <a:ext cx="5754647" cy="17634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i="1" dirty="0"/>
              <a:t>“a prolonged response to persistent work-related stressors and includes elements of exhaustion, depersonalization, and perceived ineffectiveness.”</a:t>
            </a:r>
          </a:p>
        </p:txBody>
      </p:sp>
      <p:pic>
        <p:nvPicPr>
          <p:cNvPr id="3" name="Picture 2">
            <a:extLst>
              <a:ext uri="{FF2B5EF4-FFF2-40B4-BE49-F238E27FC236}">
                <a16:creationId xmlns:a16="http://schemas.microsoft.com/office/drawing/2014/main" id="{C8CE9119-A9BE-B9E3-0FA5-213CCEB949E4}"/>
              </a:ext>
            </a:extLst>
          </p:cNvPr>
          <p:cNvPicPr>
            <a:picLocks noChangeAspect="1"/>
          </p:cNvPicPr>
          <p:nvPr/>
        </p:nvPicPr>
        <p:blipFill>
          <a:blip r:embed="rId2"/>
          <a:stretch>
            <a:fillRect/>
          </a:stretch>
        </p:blipFill>
        <p:spPr>
          <a:xfrm>
            <a:off x="170677" y="593566"/>
            <a:ext cx="2743334" cy="4028792"/>
          </a:xfrm>
          <a:prstGeom prst="rect">
            <a:avLst/>
          </a:prstGeom>
          <a:ln>
            <a:solidFill>
              <a:srgbClr val="2D3462"/>
            </a:solidFill>
          </a:ln>
        </p:spPr>
      </p:pic>
    </p:spTree>
    <p:extLst>
      <p:ext uri="{BB962C8B-B14F-4D97-AF65-F5344CB8AC3E}">
        <p14:creationId xmlns:p14="http://schemas.microsoft.com/office/powerpoint/2010/main" val="76926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Possible Indicators of Burnout</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149551" y="629593"/>
            <a:ext cx="5754647" cy="39514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1800" dirty="0">
                <a:latin typeface="Calibri" panose="020F0502020204030204" pitchFamily="34" charset="0"/>
                <a:cs typeface="Calibri" panose="020F0502020204030204" pitchFamily="34" charset="0"/>
              </a:rPr>
              <a:t>Exhaustion</a:t>
            </a:r>
          </a:p>
          <a:p>
            <a:pPr marL="514350" indent="-514350">
              <a:buFont typeface="+mj-lt"/>
              <a:buAutoNum type="arabicPeriod"/>
            </a:pPr>
            <a:r>
              <a:rPr lang="en-US" sz="1800" dirty="0">
                <a:latin typeface="Calibri" panose="020F0502020204030204" pitchFamily="34" charset="0"/>
                <a:cs typeface="Calibri" panose="020F0502020204030204" pitchFamily="34" charset="0"/>
              </a:rPr>
              <a:t>Lack of Motivation</a:t>
            </a:r>
          </a:p>
          <a:p>
            <a:pPr marL="514350" indent="-514350">
              <a:buFont typeface="+mj-lt"/>
              <a:buAutoNum type="arabicPeriod"/>
            </a:pPr>
            <a:r>
              <a:rPr lang="en-US" sz="1800" dirty="0">
                <a:latin typeface="Calibri" panose="020F0502020204030204" pitchFamily="34" charset="0"/>
                <a:cs typeface="Calibri" panose="020F0502020204030204" pitchFamily="34" charset="0"/>
              </a:rPr>
              <a:t>Frustration, Cynicism, Negative Emotions</a:t>
            </a:r>
          </a:p>
          <a:p>
            <a:pPr marL="514350" indent="-514350">
              <a:buFont typeface="+mj-lt"/>
              <a:buAutoNum type="arabicPeriod"/>
            </a:pPr>
            <a:r>
              <a:rPr lang="en-US" sz="1800" dirty="0">
                <a:latin typeface="Calibri" panose="020F0502020204030204" pitchFamily="34" charset="0"/>
                <a:cs typeface="Calibri" panose="020F0502020204030204" pitchFamily="34" charset="0"/>
              </a:rPr>
              <a:t>Cognitive Problems</a:t>
            </a:r>
          </a:p>
          <a:p>
            <a:pPr marL="514350" indent="-514350">
              <a:buFont typeface="+mj-lt"/>
              <a:buAutoNum type="arabicPeriod"/>
            </a:pPr>
            <a:r>
              <a:rPr lang="en-US" sz="1800" dirty="0">
                <a:latin typeface="Calibri" panose="020F0502020204030204" pitchFamily="34" charset="0"/>
                <a:cs typeface="Calibri" panose="020F0502020204030204" pitchFamily="34" charset="0"/>
              </a:rPr>
              <a:t>Slipping Job Performance</a:t>
            </a:r>
          </a:p>
          <a:p>
            <a:pPr marL="514350" indent="-514350">
              <a:buFont typeface="+mj-lt"/>
              <a:buAutoNum type="arabicPeriod"/>
            </a:pPr>
            <a:r>
              <a:rPr lang="en-US" sz="1800" dirty="0">
                <a:latin typeface="Calibri" panose="020F0502020204030204" pitchFamily="34" charset="0"/>
                <a:cs typeface="Calibri" panose="020F0502020204030204" pitchFamily="34" charset="0"/>
              </a:rPr>
              <a:t>Interpersonal Problems at Home and at Work</a:t>
            </a:r>
          </a:p>
          <a:p>
            <a:pPr marL="514350" indent="-514350">
              <a:buFont typeface="+mj-lt"/>
              <a:buAutoNum type="arabicPeriod"/>
            </a:pPr>
            <a:r>
              <a:rPr lang="en-US" sz="1800" dirty="0">
                <a:latin typeface="Calibri" panose="020F0502020204030204" pitchFamily="34" charset="0"/>
                <a:cs typeface="Calibri" panose="020F0502020204030204" pitchFamily="34" charset="0"/>
              </a:rPr>
              <a:t>Not Taking Care of Oneself</a:t>
            </a:r>
          </a:p>
          <a:p>
            <a:pPr marL="514350" indent="-514350">
              <a:buFont typeface="+mj-lt"/>
              <a:buAutoNum type="arabicPeriod"/>
            </a:pPr>
            <a:r>
              <a:rPr lang="en-US" sz="1800" dirty="0">
                <a:latin typeface="Calibri" panose="020F0502020204030204" pitchFamily="34" charset="0"/>
                <a:cs typeface="Calibri" panose="020F0502020204030204" pitchFamily="34" charset="0"/>
              </a:rPr>
              <a:t>Being Preoccupied with Work. . . When Not at Work</a:t>
            </a:r>
          </a:p>
          <a:p>
            <a:pPr marL="514350" indent="-514350">
              <a:buFont typeface="+mj-lt"/>
              <a:buAutoNum type="arabicPeriod"/>
            </a:pPr>
            <a:r>
              <a:rPr lang="en-US" sz="1800" dirty="0">
                <a:latin typeface="Calibri" panose="020F0502020204030204" pitchFamily="34" charset="0"/>
                <a:cs typeface="Calibri" panose="020F0502020204030204" pitchFamily="34" charset="0"/>
              </a:rPr>
              <a:t>Generally Decreased Satisfaction</a:t>
            </a:r>
          </a:p>
          <a:p>
            <a:pPr marL="514350" indent="-514350">
              <a:buFont typeface="+mj-lt"/>
              <a:buAutoNum type="arabicPeriod"/>
            </a:pPr>
            <a:r>
              <a:rPr lang="en-US" sz="1800" dirty="0">
                <a:latin typeface="Calibri" panose="020F0502020204030204" pitchFamily="34" charset="0"/>
                <a:cs typeface="Calibri" panose="020F0502020204030204" pitchFamily="34" charset="0"/>
              </a:rPr>
              <a:t>Health Problems</a:t>
            </a:r>
          </a:p>
        </p:txBody>
      </p:sp>
      <p:pic>
        <p:nvPicPr>
          <p:cNvPr id="5" name="Picture 4">
            <a:extLst>
              <a:ext uri="{FF2B5EF4-FFF2-40B4-BE49-F238E27FC236}">
                <a16:creationId xmlns:a16="http://schemas.microsoft.com/office/drawing/2014/main" id="{5EC660BD-EA8C-ADF8-29DD-46DC70A9D810}"/>
              </a:ext>
            </a:extLst>
          </p:cNvPr>
          <p:cNvPicPr>
            <a:picLocks noChangeAspect="1"/>
          </p:cNvPicPr>
          <p:nvPr/>
        </p:nvPicPr>
        <p:blipFill>
          <a:blip r:embed="rId2"/>
          <a:stretch>
            <a:fillRect/>
          </a:stretch>
        </p:blipFill>
        <p:spPr>
          <a:xfrm>
            <a:off x="5801686" y="995881"/>
            <a:ext cx="2711158" cy="2754770"/>
          </a:xfrm>
          <a:prstGeom prst="rect">
            <a:avLst/>
          </a:prstGeom>
        </p:spPr>
      </p:pic>
      <p:sp>
        <p:nvSpPr>
          <p:cNvPr id="7" name="TextBox 6">
            <a:extLst>
              <a:ext uri="{FF2B5EF4-FFF2-40B4-BE49-F238E27FC236}">
                <a16:creationId xmlns:a16="http://schemas.microsoft.com/office/drawing/2014/main" id="{EFF61A3A-2BB2-7EA5-7E48-C0E0A4EC456C}"/>
              </a:ext>
            </a:extLst>
          </p:cNvPr>
          <p:cNvSpPr txBox="1"/>
          <p:nvPr/>
        </p:nvSpPr>
        <p:spPr>
          <a:xfrm>
            <a:off x="4515384" y="4406185"/>
            <a:ext cx="4585580" cy="215444"/>
          </a:xfrm>
          <a:prstGeom prst="rect">
            <a:avLst/>
          </a:prstGeom>
          <a:noFill/>
        </p:spPr>
        <p:txBody>
          <a:bodyPr wrap="square">
            <a:spAutoFit/>
          </a:bodyPr>
          <a:lstStyle/>
          <a:p>
            <a:pPr algn="r"/>
            <a:r>
              <a:rPr lang="en-US" sz="800" dirty="0"/>
              <a:t>From: Gerry, Lisa M. “Ten Signs You’re Burning Out.” Forbes.com, April 1, 2013. </a:t>
            </a:r>
          </a:p>
        </p:txBody>
      </p:sp>
    </p:spTree>
    <p:extLst>
      <p:ext uri="{BB962C8B-B14F-4D97-AF65-F5344CB8AC3E}">
        <p14:creationId xmlns:p14="http://schemas.microsoft.com/office/powerpoint/2010/main" val="3161953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Common Statement We Say/Hear when We’re Burned Out</a:t>
            </a:r>
          </a:p>
        </p:txBody>
      </p:sp>
      <p:pic>
        <p:nvPicPr>
          <p:cNvPr id="8" name="Picture 7">
            <a:extLst>
              <a:ext uri="{FF2B5EF4-FFF2-40B4-BE49-F238E27FC236}">
                <a16:creationId xmlns:a16="http://schemas.microsoft.com/office/drawing/2014/main" id="{90C21891-A4D9-8EB5-5B84-6D60CD3F170D}"/>
              </a:ext>
            </a:extLst>
          </p:cNvPr>
          <p:cNvPicPr>
            <a:picLocks noChangeAspect="1"/>
          </p:cNvPicPr>
          <p:nvPr/>
        </p:nvPicPr>
        <p:blipFill>
          <a:blip r:embed="rId2"/>
          <a:stretch>
            <a:fillRect/>
          </a:stretch>
        </p:blipFill>
        <p:spPr>
          <a:xfrm>
            <a:off x="0" y="530005"/>
            <a:ext cx="9144000" cy="4150636"/>
          </a:xfrm>
          <a:prstGeom prst="rect">
            <a:avLst/>
          </a:prstGeom>
        </p:spPr>
      </p:pic>
      <p:pic>
        <p:nvPicPr>
          <p:cNvPr id="9" name="Picture 8">
            <a:extLst>
              <a:ext uri="{FF2B5EF4-FFF2-40B4-BE49-F238E27FC236}">
                <a16:creationId xmlns:a16="http://schemas.microsoft.com/office/drawing/2014/main" id="{92159218-69DD-54FD-3E20-DB3468A76B93}"/>
              </a:ext>
            </a:extLst>
          </p:cNvPr>
          <p:cNvPicPr>
            <a:picLocks noChangeAspect="1"/>
          </p:cNvPicPr>
          <p:nvPr/>
        </p:nvPicPr>
        <p:blipFill>
          <a:blip r:embed="rId3"/>
          <a:stretch>
            <a:fillRect/>
          </a:stretch>
        </p:blipFill>
        <p:spPr>
          <a:xfrm>
            <a:off x="1794514" y="891896"/>
            <a:ext cx="5554972" cy="3359708"/>
          </a:xfrm>
          <a:prstGeom prst="rect">
            <a:avLst/>
          </a:prstGeom>
          <a:solidFill>
            <a:schemeClr val="bg1"/>
          </a:solidFill>
          <a:ln w="19050">
            <a:solidFill>
              <a:srgbClr val="2D3462"/>
            </a:solidFill>
          </a:ln>
        </p:spPr>
      </p:pic>
    </p:spTree>
    <p:extLst>
      <p:ext uri="{BB962C8B-B14F-4D97-AF65-F5344CB8AC3E}">
        <p14:creationId xmlns:p14="http://schemas.microsoft.com/office/powerpoint/2010/main" val="2892387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What Contributes to Burnout?</a:t>
            </a:r>
          </a:p>
        </p:txBody>
      </p:sp>
      <p:pic>
        <p:nvPicPr>
          <p:cNvPr id="3" name="Picture 2">
            <a:extLst>
              <a:ext uri="{FF2B5EF4-FFF2-40B4-BE49-F238E27FC236}">
                <a16:creationId xmlns:a16="http://schemas.microsoft.com/office/drawing/2014/main" id="{7C7E7D1E-DD51-443C-F116-3FA174A11067}"/>
              </a:ext>
            </a:extLst>
          </p:cNvPr>
          <p:cNvPicPr>
            <a:picLocks noChangeAspect="1"/>
          </p:cNvPicPr>
          <p:nvPr/>
        </p:nvPicPr>
        <p:blipFill>
          <a:blip r:embed="rId2"/>
          <a:stretch>
            <a:fillRect/>
          </a:stretch>
        </p:blipFill>
        <p:spPr>
          <a:xfrm>
            <a:off x="82361" y="878187"/>
            <a:ext cx="6236957" cy="3268299"/>
          </a:xfrm>
          <a:prstGeom prst="rect">
            <a:avLst/>
          </a:prstGeom>
        </p:spPr>
      </p:pic>
      <p:pic>
        <p:nvPicPr>
          <p:cNvPr id="4" name="Content Placeholder 5">
            <a:extLst>
              <a:ext uri="{FF2B5EF4-FFF2-40B4-BE49-F238E27FC236}">
                <a16:creationId xmlns:a16="http://schemas.microsoft.com/office/drawing/2014/main" id="{349D30A6-A41A-DFF0-336A-71D9051F8B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52" r="28516" b="2"/>
          <a:stretch/>
        </p:blipFill>
        <p:spPr>
          <a:xfrm>
            <a:off x="6319318" y="606584"/>
            <a:ext cx="2742321" cy="4001630"/>
          </a:xfrm>
          <a:prstGeom prst="rect">
            <a:avLst/>
          </a:prstGeom>
          <a:ln>
            <a:solidFill>
              <a:srgbClr val="2D3462"/>
            </a:solidFill>
          </a:ln>
          <a:effectLst/>
        </p:spPr>
      </p:pic>
    </p:spTree>
    <p:extLst>
      <p:ext uri="{BB962C8B-B14F-4D97-AF65-F5344CB8AC3E}">
        <p14:creationId xmlns:p14="http://schemas.microsoft.com/office/powerpoint/2010/main" val="2883894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What Can I do about my own Burnout?</a:t>
            </a:r>
          </a:p>
        </p:txBody>
      </p:sp>
      <p:pic>
        <p:nvPicPr>
          <p:cNvPr id="5" name="Picture 4">
            <a:extLst>
              <a:ext uri="{FF2B5EF4-FFF2-40B4-BE49-F238E27FC236}">
                <a16:creationId xmlns:a16="http://schemas.microsoft.com/office/drawing/2014/main" id="{7789F4C1-B061-FB7C-0566-1C360A85165C}"/>
              </a:ext>
            </a:extLst>
          </p:cNvPr>
          <p:cNvPicPr>
            <a:picLocks noChangeAspect="1"/>
          </p:cNvPicPr>
          <p:nvPr/>
        </p:nvPicPr>
        <p:blipFill>
          <a:blip r:embed="rId2"/>
          <a:stretch>
            <a:fillRect/>
          </a:stretch>
        </p:blipFill>
        <p:spPr>
          <a:xfrm>
            <a:off x="0" y="470916"/>
            <a:ext cx="9144000" cy="4201668"/>
          </a:xfrm>
          <a:prstGeom prst="rect">
            <a:avLst/>
          </a:prstGeom>
        </p:spPr>
      </p:pic>
    </p:spTree>
    <p:extLst>
      <p:ext uri="{BB962C8B-B14F-4D97-AF65-F5344CB8AC3E}">
        <p14:creationId xmlns:p14="http://schemas.microsoft.com/office/powerpoint/2010/main" val="1794619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0" y="-28375"/>
            <a:ext cx="9207599" cy="5171875"/>
          </a:xfrm>
          <a:prstGeom prst="rect">
            <a:avLst/>
          </a:prstGeom>
          <a:noFill/>
          <a:ln>
            <a:noFill/>
          </a:ln>
        </p:spPr>
      </p:pic>
      <p:sp>
        <p:nvSpPr>
          <p:cNvPr id="7" name="Rectangle 6">
            <a:extLst>
              <a:ext uri="{FF2B5EF4-FFF2-40B4-BE49-F238E27FC236}">
                <a16:creationId xmlns:a16="http://schemas.microsoft.com/office/drawing/2014/main" id="{5CDEA67A-F5ED-14A6-0E3C-B5498EC2BAC1}"/>
              </a:ext>
            </a:extLst>
          </p:cNvPr>
          <p:cNvSpPr/>
          <p:nvPr/>
        </p:nvSpPr>
        <p:spPr>
          <a:xfrm>
            <a:off x="250437" y="211985"/>
            <a:ext cx="8718072" cy="4779115"/>
          </a:xfrm>
          <a:prstGeom prst="rect">
            <a:avLst/>
          </a:prstGeom>
          <a:solidFill>
            <a:schemeClr val="bg1">
              <a:lumMod val="95000"/>
            </a:schemeClr>
          </a:solidFill>
          <a:ln w="76200">
            <a:solidFill>
              <a:srgbClr val="2A7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oogle Shape;57;p13">
            <a:extLst>
              <a:ext uri="{FF2B5EF4-FFF2-40B4-BE49-F238E27FC236}">
                <a16:creationId xmlns:a16="http://schemas.microsoft.com/office/drawing/2014/main" id="{FFEA17C5-7270-CE46-8747-75BF8BB38733}"/>
              </a:ext>
            </a:extLst>
          </p:cNvPr>
          <p:cNvPicPr preferRelativeResize="0"/>
          <p:nvPr/>
        </p:nvPicPr>
        <p:blipFill rotWithShape="1">
          <a:blip r:embed="rId4">
            <a:alphaModFix/>
          </a:blip>
          <a:srcRect l="23482" b="8482"/>
          <a:stretch/>
        </p:blipFill>
        <p:spPr>
          <a:xfrm>
            <a:off x="-1" y="2550141"/>
            <a:ext cx="1183151" cy="2593359"/>
          </a:xfrm>
          <a:prstGeom prst="rect">
            <a:avLst/>
          </a:prstGeom>
          <a:noFill/>
          <a:ln>
            <a:noFill/>
          </a:ln>
        </p:spPr>
      </p:pic>
      <p:sp>
        <p:nvSpPr>
          <p:cNvPr id="3" name="Rectangle 2">
            <a:extLst>
              <a:ext uri="{FF2B5EF4-FFF2-40B4-BE49-F238E27FC236}">
                <a16:creationId xmlns:a16="http://schemas.microsoft.com/office/drawing/2014/main" id="{83D52244-CE9F-52CA-3085-6D3B9CC3FE37}"/>
              </a:ext>
            </a:extLst>
          </p:cNvPr>
          <p:cNvSpPr/>
          <p:nvPr/>
        </p:nvSpPr>
        <p:spPr>
          <a:xfrm>
            <a:off x="314036" y="304800"/>
            <a:ext cx="8562109" cy="531169"/>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AE39CEC-5F8E-756C-1B75-5DF1AB77DB59}"/>
              </a:ext>
            </a:extLst>
          </p:cNvPr>
          <p:cNvSpPr txBox="1">
            <a:spLocks/>
          </p:cNvSpPr>
          <p:nvPr/>
        </p:nvSpPr>
        <p:spPr>
          <a:xfrm>
            <a:off x="314036" y="304800"/>
            <a:ext cx="8303490" cy="531168"/>
          </a:xfrm>
          <a:prstGeom prst="rect">
            <a:avLst/>
          </a:prstGeom>
          <a:noFill/>
          <a:ln>
            <a:noFill/>
          </a:ln>
        </p:spPr>
        <p:txBody>
          <a:bodyPr spcFirstLastPara="1" wrap="square" lIns="91425" tIns="91425" rIns="91425" bIns="91425" anchor="b" anchorCtr="0">
            <a:normAutofit fontScale="5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dirty="0">
                <a:solidFill>
                  <a:schemeClr val="bg1"/>
                </a:solidFill>
                <a:effectLst>
                  <a:outerShdw blurRad="38100" dist="38100" dir="2700000" algn="tl">
                    <a:srgbClr val="000000">
                      <a:alpha val="43137"/>
                    </a:srgbClr>
                  </a:outerShdw>
                </a:effectLst>
                <a:latin typeface="Arial Black" panose="020B0A04020102020204" pitchFamily="34" charset="0"/>
              </a:rPr>
              <a:t>Objectives</a:t>
            </a:r>
          </a:p>
        </p:txBody>
      </p:sp>
      <p:sp>
        <p:nvSpPr>
          <p:cNvPr id="8" name="Content Placeholder 2">
            <a:extLst>
              <a:ext uri="{FF2B5EF4-FFF2-40B4-BE49-F238E27FC236}">
                <a16:creationId xmlns:a16="http://schemas.microsoft.com/office/drawing/2014/main" id="{3D0035DE-5261-0DDC-BF24-392D76E51D1F}"/>
              </a:ext>
            </a:extLst>
          </p:cNvPr>
          <p:cNvSpPr txBox="1">
            <a:spLocks/>
          </p:cNvSpPr>
          <p:nvPr/>
        </p:nvSpPr>
        <p:spPr>
          <a:xfrm>
            <a:off x="410036" y="928783"/>
            <a:ext cx="8387523" cy="3969502"/>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4000" dirty="0">
                <a:latin typeface="Arial" panose="020B0604020202020204" pitchFamily="34" charset="0"/>
                <a:cs typeface="Arial" panose="020B0604020202020204" pitchFamily="34" charset="0"/>
              </a:rPr>
              <a:t>What does well-being mean, and how does it affect you and your staff?</a:t>
            </a:r>
          </a:p>
          <a:p>
            <a:r>
              <a:rPr lang="en-US" sz="4000" dirty="0">
                <a:latin typeface="Arial" panose="020B0604020202020204" pitchFamily="34" charset="0"/>
                <a:cs typeface="Arial" panose="020B0604020202020204" pitchFamily="34" charset="0"/>
              </a:rPr>
              <a:t>How does being an active High Reliability Organization (HRO) contributes to improving turnover?</a:t>
            </a:r>
          </a:p>
          <a:p>
            <a:pPr marL="741363" indent="-396875"/>
            <a:r>
              <a:rPr lang="en-US" sz="4000" dirty="0">
                <a:latin typeface="Arial" panose="020B0604020202020204" pitchFamily="34" charset="0"/>
                <a:cs typeface="Arial" panose="020B0604020202020204" pitchFamily="34" charset="0"/>
              </a:rPr>
              <a:t>How can communication and teamwork help give your staff ownership and the desire to stay</a:t>
            </a:r>
          </a:p>
        </p:txBody>
      </p:sp>
      <p:pic>
        <p:nvPicPr>
          <p:cNvPr id="68" name="Google Shape;68;p14"/>
          <p:cNvPicPr preferRelativeResize="0"/>
          <p:nvPr/>
        </p:nvPicPr>
        <p:blipFill>
          <a:blip r:embed="rId5">
            <a:alphaModFix/>
          </a:blip>
          <a:stretch>
            <a:fillRect/>
          </a:stretch>
        </p:blipFill>
        <p:spPr>
          <a:xfrm>
            <a:off x="7906922" y="401483"/>
            <a:ext cx="897906" cy="32059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Ways to Address Burnout with your Team</a:t>
            </a:r>
          </a:p>
        </p:txBody>
      </p:sp>
      <p:pic>
        <p:nvPicPr>
          <p:cNvPr id="5" name="Picture 4">
            <a:extLst>
              <a:ext uri="{FF2B5EF4-FFF2-40B4-BE49-F238E27FC236}">
                <a16:creationId xmlns:a16="http://schemas.microsoft.com/office/drawing/2014/main" id="{FECB4F79-3616-38B3-1C94-3A0C2A966848}"/>
              </a:ext>
            </a:extLst>
          </p:cNvPr>
          <p:cNvPicPr>
            <a:picLocks noChangeAspect="1"/>
          </p:cNvPicPr>
          <p:nvPr/>
        </p:nvPicPr>
        <p:blipFill>
          <a:blip r:embed="rId2"/>
          <a:stretch>
            <a:fillRect/>
          </a:stretch>
        </p:blipFill>
        <p:spPr>
          <a:xfrm>
            <a:off x="0" y="557731"/>
            <a:ext cx="9144000" cy="2296292"/>
          </a:xfrm>
          <a:prstGeom prst="rect">
            <a:avLst/>
          </a:prstGeom>
        </p:spPr>
      </p:pic>
      <p:sp>
        <p:nvSpPr>
          <p:cNvPr id="6" name="Content Placeholder 2">
            <a:extLst>
              <a:ext uri="{FF2B5EF4-FFF2-40B4-BE49-F238E27FC236}">
                <a16:creationId xmlns:a16="http://schemas.microsoft.com/office/drawing/2014/main" id="{43816A4A-3FAC-0308-6668-3E4690D16180}"/>
              </a:ext>
            </a:extLst>
          </p:cNvPr>
          <p:cNvSpPr txBox="1">
            <a:spLocks/>
          </p:cNvSpPr>
          <p:nvPr/>
        </p:nvSpPr>
        <p:spPr>
          <a:xfrm>
            <a:off x="241540" y="2854023"/>
            <a:ext cx="8643668" cy="165460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US" sz="1600" dirty="0">
                <a:latin typeface="Calibri" panose="020F0502020204030204" pitchFamily="34" charset="0"/>
                <a:cs typeface="Calibri" panose="020F0502020204030204" pitchFamily="34" charset="0"/>
              </a:rPr>
              <a:t>Remind staff how they matter as individuals and how their work aligns with team/organizational goals </a:t>
            </a:r>
          </a:p>
          <a:p>
            <a:pPr>
              <a:spcBef>
                <a:spcPts val="0"/>
              </a:spcBef>
              <a:defRPr/>
            </a:pPr>
            <a:r>
              <a:rPr lang="en-US" sz="1600" dirty="0">
                <a:latin typeface="Calibri" panose="020F0502020204030204" pitchFamily="34" charset="0"/>
                <a:cs typeface="Calibri" panose="020F0502020204030204" pitchFamily="34" charset="0"/>
              </a:rPr>
              <a:t>Set challenging yet attainable performance goals </a:t>
            </a:r>
          </a:p>
          <a:p>
            <a:pPr>
              <a:spcBef>
                <a:spcPts val="0"/>
              </a:spcBef>
              <a:defRPr/>
            </a:pPr>
            <a:r>
              <a:rPr lang="en-US" sz="1600" dirty="0">
                <a:latin typeface="Calibri" panose="020F0502020204030204" pitchFamily="34" charset="0"/>
                <a:cs typeface="Calibri" panose="020F0502020204030204" pitchFamily="34" charset="0"/>
              </a:rPr>
              <a:t>Enforce reasonable work hours and help staff assess their workload </a:t>
            </a:r>
          </a:p>
          <a:p>
            <a:pPr>
              <a:spcBef>
                <a:spcPts val="0"/>
              </a:spcBef>
              <a:defRPr/>
            </a:pPr>
            <a:r>
              <a:rPr lang="en-US" sz="1600" dirty="0">
                <a:latin typeface="Calibri" panose="020F0502020204030204" pitchFamily="34" charset="0"/>
                <a:cs typeface="Calibri" panose="020F0502020204030204" pitchFamily="34" charset="0"/>
              </a:rPr>
              <a:t>Solicit feedback from staff on progress toward </a:t>
            </a:r>
            <a:r>
              <a:rPr lang="en-US" sz="1600" i="1" dirty="0">
                <a:latin typeface="Calibri" panose="020F0502020204030204" pitchFamily="34" charset="0"/>
                <a:cs typeface="Calibri" panose="020F0502020204030204" pitchFamily="34" charset="0"/>
              </a:rPr>
              <a:t>their </a:t>
            </a:r>
            <a:r>
              <a:rPr lang="en-US" sz="1600" dirty="0">
                <a:latin typeface="Calibri" panose="020F0502020204030204" pitchFamily="34" charset="0"/>
                <a:cs typeface="Calibri" panose="020F0502020204030204" pitchFamily="34" charset="0"/>
              </a:rPr>
              <a:t>personal and professional goals</a:t>
            </a:r>
          </a:p>
          <a:p>
            <a:pPr>
              <a:spcBef>
                <a:spcPts val="0"/>
              </a:spcBef>
              <a:defRPr/>
            </a:pPr>
            <a:r>
              <a:rPr lang="en-US" sz="1600" dirty="0">
                <a:latin typeface="Calibri" panose="020F0502020204030204" pitchFamily="34" charset="0"/>
                <a:cs typeface="Calibri" panose="020F0502020204030204" pitchFamily="34" charset="0"/>
              </a:rPr>
              <a:t>Provide meaningful recognition to your employees</a:t>
            </a:r>
          </a:p>
          <a:p>
            <a:pPr>
              <a:spcBef>
                <a:spcPts val="0"/>
              </a:spcBef>
              <a:defRPr/>
            </a:pPr>
            <a:r>
              <a:rPr lang="en-US" sz="1600" dirty="0">
                <a:latin typeface="Calibri" panose="020F0502020204030204" pitchFamily="34" charset="0"/>
                <a:cs typeface="Calibri" panose="020F0502020204030204" pitchFamily="34" charset="0"/>
              </a:rPr>
              <a:t>Ensure that staff know how to recognize burnout in themselves and their colleagues </a:t>
            </a:r>
          </a:p>
          <a:p>
            <a:pPr>
              <a:spcBef>
                <a:spcPts val="0"/>
              </a:spcBef>
              <a:defRPr/>
            </a:pPr>
            <a:r>
              <a:rPr lang="en-US" sz="1600" dirty="0">
                <a:latin typeface="Calibri" panose="020F0502020204030204" pitchFamily="34" charset="0"/>
                <a:cs typeface="Calibri" panose="020F0502020204030204" pitchFamily="34" charset="0"/>
              </a:rPr>
              <a:t>Support physical activity and time to engage in self-care throughout the workday</a:t>
            </a:r>
          </a:p>
          <a:p>
            <a:pPr marL="457063" indent="-457063">
              <a:buFont typeface="+mj-lt"/>
              <a:buAutoNum type="arabicPeriod"/>
              <a:defRPr/>
            </a:pP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751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Ways to Address Burnout with your Team</a:t>
            </a:r>
          </a:p>
        </p:txBody>
      </p:sp>
      <p:pic>
        <p:nvPicPr>
          <p:cNvPr id="3" name="Picture 2">
            <a:extLst>
              <a:ext uri="{FF2B5EF4-FFF2-40B4-BE49-F238E27FC236}">
                <a16:creationId xmlns:a16="http://schemas.microsoft.com/office/drawing/2014/main" id="{ACEC13B2-4962-02DA-ED91-D4C5747C7143}"/>
              </a:ext>
            </a:extLst>
          </p:cNvPr>
          <p:cNvPicPr>
            <a:picLocks noChangeAspect="1"/>
          </p:cNvPicPr>
          <p:nvPr/>
        </p:nvPicPr>
        <p:blipFill>
          <a:blip r:embed="rId2"/>
          <a:stretch>
            <a:fillRect/>
          </a:stretch>
        </p:blipFill>
        <p:spPr>
          <a:xfrm>
            <a:off x="0" y="530005"/>
            <a:ext cx="9144000" cy="4185472"/>
          </a:xfrm>
          <a:prstGeom prst="rect">
            <a:avLst/>
          </a:prstGeom>
        </p:spPr>
      </p:pic>
      <p:sp>
        <p:nvSpPr>
          <p:cNvPr id="4" name="Content Placeholder 5">
            <a:extLst>
              <a:ext uri="{FF2B5EF4-FFF2-40B4-BE49-F238E27FC236}">
                <a16:creationId xmlns:a16="http://schemas.microsoft.com/office/drawing/2014/main" id="{81309A76-B840-010C-AC39-444C941AE060}"/>
              </a:ext>
            </a:extLst>
          </p:cNvPr>
          <p:cNvSpPr txBox="1">
            <a:spLocks/>
          </p:cNvSpPr>
          <p:nvPr/>
        </p:nvSpPr>
        <p:spPr>
          <a:xfrm>
            <a:off x="284224" y="724277"/>
            <a:ext cx="8633439" cy="3730028"/>
          </a:xfrm>
          <a:prstGeom prst="rect">
            <a:avLst/>
          </a:prstGeom>
          <a:solidFill>
            <a:srgbClr val="E7EDF5">
              <a:alpha val="74000"/>
            </a:srgbClr>
          </a:solidFill>
          <a:ln>
            <a:solidFill>
              <a:srgbClr val="2D3462"/>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399" indent="-171399">
              <a:buClrTx/>
            </a:pPr>
            <a:r>
              <a:rPr lang="en-US" sz="1400" dirty="0">
                <a:solidFill>
                  <a:prstClr val="black"/>
                </a:solidFill>
                <a:latin typeface="Calibri "/>
              </a:rPr>
              <a:t>Ensure staff can participate in the things they want to do and know why they keep coming to work</a:t>
            </a:r>
          </a:p>
          <a:p>
            <a:pPr marL="571329" lvl="1" indent="-171399">
              <a:buClrTx/>
            </a:pPr>
            <a:r>
              <a:rPr lang="en-US" sz="1200" i="1" dirty="0">
                <a:solidFill>
                  <a:prstClr val="black"/>
                </a:solidFill>
                <a:latin typeface="Calibri "/>
              </a:rPr>
              <a:t>Do employees have the time do pursue their interests?</a:t>
            </a:r>
          </a:p>
          <a:p>
            <a:pPr marL="571329" lvl="1" indent="-171399">
              <a:buClrTx/>
            </a:pPr>
            <a:r>
              <a:rPr lang="en-US" sz="1200" i="1" dirty="0">
                <a:solidFill>
                  <a:prstClr val="black"/>
                </a:solidFill>
                <a:latin typeface="Calibri "/>
              </a:rPr>
              <a:t>How can I ensure staff know it’s ok to pursue activities that interest them at work?</a:t>
            </a:r>
          </a:p>
          <a:p>
            <a:pPr marL="571329" lvl="1" indent="-171399">
              <a:buClrTx/>
            </a:pPr>
            <a:r>
              <a:rPr lang="en-US" sz="1200" i="1" dirty="0">
                <a:solidFill>
                  <a:prstClr val="black"/>
                </a:solidFill>
                <a:latin typeface="Calibri "/>
              </a:rPr>
              <a:t>How can we connect people’s work to our vision and strategic objectives?</a:t>
            </a:r>
          </a:p>
          <a:p>
            <a:pPr marL="399930" lvl="1" indent="0">
              <a:buClrTx/>
              <a:buFont typeface="Arial" panose="020B0604020202020204" pitchFamily="34" charset="0"/>
              <a:buNone/>
            </a:pPr>
            <a:endParaRPr lang="en-US" sz="800" i="1" dirty="0">
              <a:solidFill>
                <a:prstClr val="black"/>
              </a:solidFill>
              <a:latin typeface="Calibri "/>
            </a:endParaRPr>
          </a:p>
          <a:p>
            <a:pPr marL="171399" indent="-171399">
              <a:buClrTx/>
            </a:pPr>
            <a:r>
              <a:rPr lang="en-US" sz="1400" dirty="0">
                <a:solidFill>
                  <a:prstClr val="black"/>
                </a:solidFill>
                <a:latin typeface="Calibri "/>
              </a:rPr>
              <a:t>Help staff connect their work to organization’s mission/vision and strategic objectives </a:t>
            </a:r>
          </a:p>
          <a:p>
            <a:pPr marL="0" indent="0">
              <a:buClrTx/>
              <a:buFont typeface="Arial" panose="020B0604020202020204" pitchFamily="34" charset="0"/>
              <a:buNone/>
            </a:pPr>
            <a:endParaRPr lang="en-US" sz="1400" dirty="0">
              <a:solidFill>
                <a:prstClr val="black"/>
              </a:solidFill>
              <a:latin typeface="Calibri "/>
            </a:endParaRPr>
          </a:p>
          <a:p>
            <a:pPr marL="171399" indent="-171399">
              <a:buClrTx/>
            </a:pPr>
            <a:r>
              <a:rPr lang="en-US" sz="1400" dirty="0">
                <a:solidFill>
                  <a:prstClr val="black"/>
                </a:solidFill>
                <a:latin typeface="Calibri "/>
              </a:rPr>
              <a:t>Have transparent discussions about what burnout looks/feels like and what’s causing burnout on the team</a:t>
            </a:r>
          </a:p>
          <a:p>
            <a:pPr marL="571329" lvl="1" indent="-171399">
              <a:buClrTx/>
            </a:pPr>
            <a:r>
              <a:rPr lang="en-US" sz="1200" i="1" dirty="0">
                <a:solidFill>
                  <a:prstClr val="black"/>
                </a:solidFill>
                <a:latin typeface="Calibri "/>
              </a:rPr>
              <a:t>What causes us to feel burned out and what are your ideas to address it?</a:t>
            </a:r>
          </a:p>
          <a:p>
            <a:pPr marL="571329" lvl="1" indent="-171399">
              <a:buClrTx/>
            </a:pPr>
            <a:r>
              <a:rPr lang="en-US" sz="1200" i="1" dirty="0">
                <a:solidFill>
                  <a:prstClr val="black"/>
                </a:solidFill>
                <a:latin typeface="Calibri "/>
              </a:rPr>
              <a:t>What’s 1 thing that we can do to support each other when we’re feeling burned out?</a:t>
            </a:r>
          </a:p>
          <a:p>
            <a:pPr marL="0" indent="0">
              <a:buClrTx/>
              <a:buFont typeface="Arial" panose="020B0604020202020204" pitchFamily="34" charset="0"/>
              <a:buNone/>
            </a:pPr>
            <a:endParaRPr lang="en-US" sz="800" i="1" dirty="0">
              <a:solidFill>
                <a:prstClr val="black"/>
              </a:solidFill>
              <a:latin typeface="Calibri "/>
            </a:endParaRPr>
          </a:p>
          <a:p>
            <a:pPr marL="171399" indent="-171399">
              <a:buClrTx/>
            </a:pPr>
            <a:r>
              <a:rPr lang="en-US" sz="1400" dirty="0">
                <a:solidFill>
                  <a:prstClr val="black"/>
                </a:solidFill>
                <a:latin typeface="Calibri "/>
              </a:rPr>
              <a:t>Let people know that you care about them as people…not just as employees</a:t>
            </a:r>
          </a:p>
          <a:p>
            <a:pPr marL="0" indent="0">
              <a:buClrTx/>
              <a:buFont typeface="Arial" panose="020B0604020202020204" pitchFamily="34" charset="0"/>
              <a:buNone/>
            </a:pPr>
            <a:endParaRPr lang="en-US" sz="1400" dirty="0">
              <a:solidFill>
                <a:prstClr val="black"/>
              </a:solidFill>
              <a:latin typeface="Calibri "/>
            </a:endParaRPr>
          </a:p>
          <a:p>
            <a:pPr marL="171399" indent="-171399">
              <a:buClrTx/>
            </a:pPr>
            <a:r>
              <a:rPr lang="en-US" sz="1400" dirty="0">
                <a:solidFill>
                  <a:prstClr val="black"/>
                </a:solidFill>
                <a:latin typeface="Calibri "/>
              </a:rPr>
              <a:t>Transparently discuss what’s being done to address workload/staffing</a:t>
            </a:r>
            <a:endParaRPr lang="en-US" sz="1400" baseline="30000" dirty="0">
              <a:solidFill>
                <a:prstClr val="black"/>
              </a:solidFill>
              <a:latin typeface="Calibri "/>
            </a:endParaRPr>
          </a:p>
        </p:txBody>
      </p:sp>
    </p:spTree>
    <p:extLst>
      <p:ext uri="{BB962C8B-B14F-4D97-AF65-F5344CB8AC3E}">
        <p14:creationId xmlns:p14="http://schemas.microsoft.com/office/powerpoint/2010/main" val="1023591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7F60F-B5CD-1C2B-E7EF-B31D7D8F3392}"/>
              </a:ext>
            </a:extLst>
          </p:cNvPr>
          <p:cNvPicPr>
            <a:picLocks noChangeAspect="1"/>
          </p:cNvPicPr>
          <p:nvPr/>
        </p:nvPicPr>
        <p:blipFill rotWithShape="1">
          <a:blip r:embed="rId2"/>
          <a:srcRect l="12435" r="62796"/>
          <a:stretch/>
        </p:blipFill>
        <p:spPr>
          <a:xfrm>
            <a:off x="0" y="-1"/>
            <a:ext cx="2784132" cy="4667251"/>
          </a:xfrm>
          <a:prstGeom prst="rect">
            <a:avLst/>
          </a:prstGeom>
        </p:spPr>
      </p:pic>
      <p:sp>
        <p:nvSpPr>
          <p:cNvPr id="3" name="TextBox 2">
            <a:extLst>
              <a:ext uri="{FF2B5EF4-FFF2-40B4-BE49-F238E27FC236}">
                <a16:creationId xmlns:a16="http://schemas.microsoft.com/office/drawing/2014/main" id="{E9FAB227-E378-4901-9C24-F200572B90CA}"/>
              </a:ext>
            </a:extLst>
          </p:cNvPr>
          <p:cNvSpPr txBox="1"/>
          <p:nvPr/>
        </p:nvSpPr>
        <p:spPr>
          <a:xfrm>
            <a:off x="2821053" y="76200"/>
            <a:ext cx="6303897" cy="4555093"/>
          </a:xfrm>
          <a:prstGeom prst="rect">
            <a:avLst/>
          </a:prstGeom>
          <a:noFill/>
        </p:spPr>
        <p:txBody>
          <a:bodyPr wrap="square">
            <a:spAutoFit/>
          </a:bodyPr>
          <a:lstStyle/>
          <a:p>
            <a:pPr marL="457200" indent="-457200">
              <a:spcAft>
                <a:spcPts val="600"/>
              </a:spcAft>
              <a:buClrTx/>
              <a:buFont typeface="Arial" panose="020B0604020202020204" pitchFamily="34" charset="0"/>
              <a:buChar char="•"/>
            </a:pPr>
            <a:r>
              <a:rPr lang="en-US" sz="2600" kern="1200" dirty="0">
                <a:solidFill>
                  <a:prstClr val="black"/>
                </a:solidFill>
                <a:latin typeface="Calibri" panose="020F0502020204030204"/>
                <a:ea typeface="+mn-ea"/>
                <a:cs typeface="+mn-cs"/>
              </a:rPr>
              <a:t>Hard time getting mentally ready for work or getting to work on time</a:t>
            </a:r>
          </a:p>
          <a:p>
            <a:pPr marL="457200" indent="-457200">
              <a:spcAft>
                <a:spcPts val="600"/>
              </a:spcAft>
              <a:buClrTx/>
              <a:buFont typeface="Arial" panose="020B0604020202020204" pitchFamily="34" charset="0"/>
              <a:buChar char="•"/>
            </a:pPr>
            <a:r>
              <a:rPr lang="en-US" sz="2600" kern="1200" dirty="0">
                <a:solidFill>
                  <a:prstClr val="black"/>
                </a:solidFill>
                <a:latin typeface="Calibri" panose="020F0502020204030204"/>
                <a:ea typeface="+mn-ea"/>
                <a:cs typeface="+mn-cs"/>
              </a:rPr>
              <a:t>Feeling blah, weary, or hopeless</a:t>
            </a:r>
          </a:p>
          <a:p>
            <a:pPr marL="457200" indent="-457200">
              <a:spcAft>
                <a:spcPts val="600"/>
              </a:spcAft>
              <a:buClrTx/>
              <a:buFont typeface="Arial" panose="020B0604020202020204" pitchFamily="34" charset="0"/>
              <a:buChar char="•"/>
            </a:pPr>
            <a:r>
              <a:rPr lang="en-US" sz="2600" kern="1200" dirty="0">
                <a:solidFill>
                  <a:prstClr val="black"/>
                </a:solidFill>
                <a:latin typeface="Calibri" panose="020F0502020204030204"/>
                <a:ea typeface="+mn-ea"/>
                <a:cs typeface="+mn-cs"/>
              </a:rPr>
              <a:t>Thinking about your work/patients all the time</a:t>
            </a:r>
          </a:p>
          <a:p>
            <a:pPr marL="457200" indent="-457200">
              <a:spcAft>
                <a:spcPts val="600"/>
              </a:spcAft>
              <a:buClrTx/>
              <a:buFont typeface="Arial" panose="020B0604020202020204" pitchFamily="34" charset="0"/>
              <a:buChar char="•"/>
            </a:pPr>
            <a:r>
              <a:rPr lang="en-US" sz="2600" kern="1200" dirty="0">
                <a:solidFill>
                  <a:prstClr val="black"/>
                </a:solidFill>
                <a:latin typeface="Calibri" panose="020F0502020204030204"/>
                <a:ea typeface="+mn-ea"/>
                <a:cs typeface="+mn-cs"/>
              </a:rPr>
              <a:t>Loss of enjoyment in work and other activities</a:t>
            </a:r>
          </a:p>
          <a:p>
            <a:pPr marL="457200" indent="-457200">
              <a:spcAft>
                <a:spcPts val="600"/>
              </a:spcAft>
              <a:buClrTx/>
              <a:buFont typeface="Arial" panose="020B0604020202020204" pitchFamily="34" charset="0"/>
              <a:buChar char="•"/>
            </a:pPr>
            <a:r>
              <a:rPr lang="en-US" sz="2600" kern="1200" dirty="0">
                <a:solidFill>
                  <a:prstClr val="black"/>
                </a:solidFill>
                <a:latin typeface="Calibri" panose="020F0502020204030204"/>
                <a:ea typeface="+mn-ea"/>
                <a:cs typeface="+mn-cs"/>
              </a:rPr>
              <a:t>Trouble sleeping</a:t>
            </a:r>
          </a:p>
          <a:p>
            <a:pPr marL="457200" indent="-457200">
              <a:spcAft>
                <a:spcPts val="600"/>
              </a:spcAft>
              <a:buClrTx/>
              <a:buFont typeface="Arial" panose="020B0604020202020204" pitchFamily="34" charset="0"/>
              <a:buChar char="•"/>
            </a:pPr>
            <a:r>
              <a:rPr lang="en-US" sz="2600" kern="1200" dirty="0">
                <a:solidFill>
                  <a:prstClr val="black"/>
                </a:solidFill>
                <a:latin typeface="Calibri" panose="020F0502020204030204"/>
                <a:ea typeface="+mn-ea"/>
                <a:cs typeface="+mn-cs"/>
              </a:rPr>
              <a:t>Co-workers are annoyed with you</a:t>
            </a:r>
          </a:p>
          <a:p>
            <a:pPr marL="457200" indent="-457200">
              <a:spcAft>
                <a:spcPts val="600"/>
              </a:spcAft>
              <a:buClrTx/>
              <a:buFont typeface="Arial" panose="020B0604020202020204" pitchFamily="34" charset="0"/>
              <a:buChar char="•"/>
            </a:pPr>
            <a:r>
              <a:rPr lang="en-US" sz="2600" kern="1200" dirty="0">
                <a:solidFill>
                  <a:prstClr val="black"/>
                </a:solidFill>
                <a:latin typeface="Calibri" panose="020F0502020204030204"/>
                <a:ea typeface="+mn-ea"/>
                <a:cs typeface="+mn-cs"/>
              </a:rPr>
              <a:t>Patients are overly familiar and clingy</a:t>
            </a:r>
          </a:p>
        </p:txBody>
      </p:sp>
    </p:spTree>
    <p:extLst>
      <p:ext uri="{BB962C8B-B14F-4D97-AF65-F5344CB8AC3E}">
        <p14:creationId xmlns:p14="http://schemas.microsoft.com/office/powerpoint/2010/main" val="2836214715"/>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A9B7-02C0-906B-F208-54EE3F565D4E}"/>
              </a:ext>
            </a:extLst>
          </p:cNvPr>
          <p:cNvSpPr>
            <a:spLocks noGrp="1"/>
          </p:cNvSpPr>
          <p:nvPr>
            <p:ph type="title"/>
          </p:nvPr>
        </p:nvSpPr>
        <p:spPr/>
        <p:txBody>
          <a:bodyPr/>
          <a:lstStyle/>
          <a:p>
            <a:r>
              <a:rPr lang="en-US" dirty="0"/>
              <a:t>Am I Burned Out?</a:t>
            </a:r>
          </a:p>
        </p:txBody>
      </p:sp>
      <p:pic>
        <p:nvPicPr>
          <p:cNvPr id="4" name="Picture 3">
            <a:extLst>
              <a:ext uri="{FF2B5EF4-FFF2-40B4-BE49-F238E27FC236}">
                <a16:creationId xmlns:a16="http://schemas.microsoft.com/office/drawing/2014/main" id="{48D8F88C-4D52-3941-DB73-8C2EE05413AF}"/>
              </a:ext>
            </a:extLst>
          </p:cNvPr>
          <p:cNvPicPr>
            <a:picLocks noChangeAspect="1"/>
          </p:cNvPicPr>
          <p:nvPr/>
        </p:nvPicPr>
        <p:blipFill>
          <a:blip r:embed="rId2"/>
          <a:stretch>
            <a:fillRect/>
          </a:stretch>
        </p:blipFill>
        <p:spPr>
          <a:xfrm>
            <a:off x="181069" y="653916"/>
            <a:ext cx="8763756" cy="3835667"/>
          </a:xfrm>
          <a:prstGeom prst="rect">
            <a:avLst/>
          </a:prstGeom>
        </p:spPr>
      </p:pic>
      <p:pic>
        <p:nvPicPr>
          <p:cNvPr id="5" name="Picture 4">
            <a:extLst>
              <a:ext uri="{FF2B5EF4-FFF2-40B4-BE49-F238E27FC236}">
                <a16:creationId xmlns:a16="http://schemas.microsoft.com/office/drawing/2014/main" id="{6ED1EDA2-3A26-EA4D-706A-AE2A97E43144}"/>
              </a:ext>
            </a:extLst>
          </p:cNvPr>
          <p:cNvPicPr>
            <a:picLocks noChangeAspect="1"/>
          </p:cNvPicPr>
          <p:nvPr/>
        </p:nvPicPr>
        <p:blipFill>
          <a:blip r:embed="rId3"/>
          <a:stretch>
            <a:fillRect/>
          </a:stretch>
        </p:blipFill>
        <p:spPr>
          <a:xfrm>
            <a:off x="0" y="530005"/>
            <a:ext cx="9162313" cy="4159690"/>
          </a:xfrm>
          <a:prstGeom prst="rect">
            <a:avLst/>
          </a:prstGeom>
        </p:spPr>
      </p:pic>
    </p:spTree>
    <p:extLst>
      <p:ext uri="{BB962C8B-B14F-4D97-AF65-F5344CB8AC3E}">
        <p14:creationId xmlns:p14="http://schemas.microsoft.com/office/powerpoint/2010/main" val="2557638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A9B7-02C0-906B-F208-54EE3F565D4E}"/>
              </a:ext>
            </a:extLst>
          </p:cNvPr>
          <p:cNvSpPr>
            <a:spLocks noGrp="1"/>
          </p:cNvSpPr>
          <p:nvPr>
            <p:ph type="title"/>
          </p:nvPr>
        </p:nvSpPr>
        <p:spPr/>
        <p:txBody>
          <a:bodyPr/>
          <a:lstStyle/>
          <a:p>
            <a:r>
              <a:rPr lang="en-US" dirty="0"/>
              <a:t>Personal Self-care Strategies</a:t>
            </a:r>
          </a:p>
        </p:txBody>
      </p:sp>
      <p:pic>
        <p:nvPicPr>
          <p:cNvPr id="3" name="Picture 2">
            <a:extLst>
              <a:ext uri="{FF2B5EF4-FFF2-40B4-BE49-F238E27FC236}">
                <a16:creationId xmlns:a16="http://schemas.microsoft.com/office/drawing/2014/main" id="{BDE5D50A-34DE-C8D9-3F56-D65D9EA539C2}"/>
              </a:ext>
            </a:extLst>
          </p:cNvPr>
          <p:cNvPicPr>
            <a:picLocks noChangeAspect="1"/>
          </p:cNvPicPr>
          <p:nvPr/>
        </p:nvPicPr>
        <p:blipFill>
          <a:blip r:embed="rId2"/>
          <a:stretch>
            <a:fillRect/>
          </a:stretch>
        </p:blipFill>
        <p:spPr>
          <a:xfrm>
            <a:off x="0" y="530005"/>
            <a:ext cx="9162313" cy="4159690"/>
          </a:xfrm>
          <a:prstGeom prst="rect">
            <a:avLst/>
          </a:prstGeom>
        </p:spPr>
      </p:pic>
      <p:pic>
        <p:nvPicPr>
          <p:cNvPr id="6" name="Picture 5">
            <a:extLst>
              <a:ext uri="{FF2B5EF4-FFF2-40B4-BE49-F238E27FC236}">
                <a16:creationId xmlns:a16="http://schemas.microsoft.com/office/drawing/2014/main" id="{3F505B0C-56B9-4F46-2AED-7745CC091B78}"/>
              </a:ext>
            </a:extLst>
          </p:cNvPr>
          <p:cNvPicPr>
            <a:picLocks noChangeAspect="1"/>
          </p:cNvPicPr>
          <p:nvPr/>
        </p:nvPicPr>
        <p:blipFill>
          <a:blip r:embed="rId3"/>
          <a:stretch>
            <a:fillRect/>
          </a:stretch>
        </p:blipFill>
        <p:spPr>
          <a:xfrm>
            <a:off x="534838" y="651850"/>
            <a:ext cx="8298611" cy="3865829"/>
          </a:xfrm>
          <a:prstGeom prst="rect">
            <a:avLst/>
          </a:prstGeom>
          <a:solidFill>
            <a:schemeClr val="bg1"/>
          </a:solidFill>
          <a:ln w="3175">
            <a:solidFill>
              <a:schemeClr val="accent3">
                <a:lumMod val="75000"/>
              </a:schemeClr>
            </a:solidFill>
          </a:ln>
        </p:spPr>
      </p:pic>
    </p:spTree>
    <p:extLst>
      <p:ext uri="{BB962C8B-B14F-4D97-AF65-F5344CB8AC3E}">
        <p14:creationId xmlns:p14="http://schemas.microsoft.com/office/powerpoint/2010/main" val="895799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A9B7-02C0-906B-F208-54EE3F565D4E}"/>
              </a:ext>
            </a:extLst>
          </p:cNvPr>
          <p:cNvSpPr>
            <a:spLocks noGrp="1"/>
          </p:cNvSpPr>
          <p:nvPr>
            <p:ph type="title"/>
          </p:nvPr>
        </p:nvSpPr>
        <p:spPr/>
        <p:txBody>
          <a:bodyPr/>
          <a:lstStyle/>
          <a:p>
            <a:r>
              <a:rPr lang="en-US" dirty="0"/>
              <a:t>Great Organizational Strategies to Support Supervisors</a:t>
            </a:r>
          </a:p>
        </p:txBody>
      </p:sp>
      <p:pic>
        <p:nvPicPr>
          <p:cNvPr id="3" name="Picture 2">
            <a:extLst>
              <a:ext uri="{FF2B5EF4-FFF2-40B4-BE49-F238E27FC236}">
                <a16:creationId xmlns:a16="http://schemas.microsoft.com/office/drawing/2014/main" id="{BDE5D50A-34DE-C8D9-3F56-D65D9EA539C2}"/>
              </a:ext>
            </a:extLst>
          </p:cNvPr>
          <p:cNvPicPr>
            <a:picLocks noChangeAspect="1"/>
          </p:cNvPicPr>
          <p:nvPr/>
        </p:nvPicPr>
        <p:blipFill>
          <a:blip r:embed="rId2"/>
          <a:stretch>
            <a:fillRect/>
          </a:stretch>
        </p:blipFill>
        <p:spPr>
          <a:xfrm>
            <a:off x="0" y="530005"/>
            <a:ext cx="9162313" cy="4159690"/>
          </a:xfrm>
          <a:prstGeom prst="rect">
            <a:avLst/>
          </a:prstGeom>
        </p:spPr>
      </p:pic>
      <p:pic>
        <p:nvPicPr>
          <p:cNvPr id="4" name="Picture 3">
            <a:extLst>
              <a:ext uri="{FF2B5EF4-FFF2-40B4-BE49-F238E27FC236}">
                <a16:creationId xmlns:a16="http://schemas.microsoft.com/office/drawing/2014/main" id="{B5CAEFE3-2A98-1ECE-EF37-B5322E08B45E}"/>
              </a:ext>
            </a:extLst>
          </p:cNvPr>
          <p:cNvPicPr>
            <a:picLocks noChangeAspect="1"/>
          </p:cNvPicPr>
          <p:nvPr/>
        </p:nvPicPr>
        <p:blipFill>
          <a:blip r:embed="rId3"/>
          <a:stretch>
            <a:fillRect/>
          </a:stretch>
        </p:blipFill>
        <p:spPr>
          <a:xfrm>
            <a:off x="388189" y="653916"/>
            <a:ext cx="8393502" cy="3754182"/>
          </a:xfrm>
          <a:prstGeom prst="rect">
            <a:avLst/>
          </a:prstGeom>
          <a:ln w="3175">
            <a:solidFill>
              <a:schemeClr val="accent3">
                <a:lumMod val="75000"/>
              </a:schemeClr>
            </a:solidFill>
          </a:ln>
        </p:spPr>
      </p:pic>
    </p:spTree>
    <p:extLst>
      <p:ext uri="{BB962C8B-B14F-4D97-AF65-F5344CB8AC3E}">
        <p14:creationId xmlns:p14="http://schemas.microsoft.com/office/powerpoint/2010/main" val="3758371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A9B7-02C0-906B-F208-54EE3F565D4E}"/>
              </a:ext>
            </a:extLst>
          </p:cNvPr>
          <p:cNvSpPr>
            <a:spLocks noGrp="1"/>
          </p:cNvSpPr>
          <p:nvPr>
            <p:ph type="title"/>
          </p:nvPr>
        </p:nvSpPr>
        <p:spPr/>
        <p:txBody>
          <a:bodyPr/>
          <a:lstStyle/>
          <a:p>
            <a:r>
              <a:rPr lang="en-US" dirty="0"/>
              <a:t>Self-care for Supervisors: Bottom Line</a:t>
            </a:r>
          </a:p>
        </p:txBody>
      </p:sp>
      <p:pic>
        <p:nvPicPr>
          <p:cNvPr id="3" name="Picture 2">
            <a:extLst>
              <a:ext uri="{FF2B5EF4-FFF2-40B4-BE49-F238E27FC236}">
                <a16:creationId xmlns:a16="http://schemas.microsoft.com/office/drawing/2014/main" id="{BDE5D50A-34DE-C8D9-3F56-D65D9EA539C2}"/>
              </a:ext>
            </a:extLst>
          </p:cNvPr>
          <p:cNvPicPr>
            <a:picLocks noChangeAspect="1"/>
          </p:cNvPicPr>
          <p:nvPr/>
        </p:nvPicPr>
        <p:blipFill>
          <a:blip r:embed="rId2"/>
          <a:stretch>
            <a:fillRect/>
          </a:stretch>
        </p:blipFill>
        <p:spPr>
          <a:xfrm>
            <a:off x="0" y="530005"/>
            <a:ext cx="9162313" cy="4159690"/>
          </a:xfrm>
          <a:prstGeom prst="rect">
            <a:avLst/>
          </a:prstGeom>
        </p:spPr>
      </p:pic>
      <p:pic>
        <p:nvPicPr>
          <p:cNvPr id="8" name="Picture 7">
            <a:extLst>
              <a:ext uri="{FF2B5EF4-FFF2-40B4-BE49-F238E27FC236}">
                <a16:creationId xmlns:a16="http://schemas.microsoft.com/office/drawing/2014/main" id="{40F9F285-45B9-A69E-E70F-8B60B0E6AAA4}"/>
              </a:ext>
            </a:extLst>
          </p:cNvPr>
          <p:cNvPicPr>
            <a:picLocks noChangeAspect="1"/>
          </p:cNvPicPr>
          <p:nvPr/>
        </p:nvPicPr>
        <p:blipFill>
          <a:blip r:embed="rId3"/>
          <a:stretch>
            <a:fillRect/>
          </a:stretch>
        </p:blipFill>
        <p:spPr>
          <a:xfrm>
            <a:off x="164210" y="730598"/>
            <a:ext cx="8815580" cy="3682303"/>
          </a:xfrm>
          <a:prstGeom prst="rect">
            <a:avLst/>
          </a:prstGeom>
        </p:spPr>
      </p:pic>
    </p:spTree>
    <p:extLst>
      <p:ext uri="{BB962C8B-B14F-4D97-AF65-F5344CB8AC3E}">
        <p14:creationId xmlns:p14="http://schemas.microsoft.com/office/powerpoint/2010/main" val="2799005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EBF4-0274-093A-B42B-855CCAE21D39}"/>
              </a:ext>
            </a:extLst>
          </p:cNvPr>
          <p:cNvSpPr>
            <a:spLocks noGrp="1"/>
          </p:cNvSpPr>
          <p:nvPr>
            <p:ph type="title"/>
          </p:nvPr>
        </p:nvSpPr>
        <p:spPr/>
        <p:txBody>
          <a:bodyPr>
            <a:normAutofit/>
          </a:bodyPr>
          <a:lstStyle/>
          <a:p>
            <a:r>
              <a:rPr lang="en-US" dirty="0"/>
              <a:t>What is an High Reliability Organization (HRO) </a:t>
            </a:r>
          </a:p>
        </p:txBody>
      </p:sp>
      <p:pic>
        <p:nvPicPr>
          <p:cNvPr id="3" name="Picture 2">
            <a:extLst>
              <a:ext uri="{FF2B5EF4-FFF2-40B4-BE49-F238E27FC236}">
                <a16:creationId xmlns:a16="http://schemas.microsoft.com/office/drawing/2014/main" id="{18DF8F7B-7F2F-8FF6-4B84-E7D69A34E08F}"/>
              </a:ext>
            </a:extLst>
          </p:cNvPr>
          <p:cNvPicPr>
            <a:picLocks noChangeAspect="1"/>
          </p:cNvPicPr>
          <p:nvPr/>
        </p:nvPicPr>
        <p:blipFill>
          <a:blip r:embed="rId2"/>
          <a:stretch>
            <a:fillRect/>
          </a:stretch>
        </p:blipFill>
        <p:spPr>
          <a:xfrm>
            <a:off x="1394185" y="1088008"/>
            <a:ext cx="6355631" cy="2967485"/>
          </a:xfrm>
          <a:prstGeom prst="rect">
            <a:avLst/>
          </a:prstGeom>
        </p:spPr>
      </p:pic>
    </p:spTree>
    <p:extLst>
      <p:ext uri="{BB962C8B-B14F-4D97-AF65-F5344CB8AC3E}">
        <p14:creationId xmlns:p14="http://schemas.microsoft.com/office/powerpoint/2010/main" val="203250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1F776C-5C5D-555A-0F14-3ADAA9D38A0E}"/>
              </a:ext>
            </a:extLst>
          </p:cNvPr>
          <p:cNvPicPr>
            <a:picLocks noChangeAspect="1"/>
          </p:cNvPicPr>
          <p:nvPr/>
        </p:nvPicPr>
        <p:blipFill rotWithShape="1">
          <a:blip r:embed="rId3"/>
          <a:srcRect l="877"/>
          <a:stretch/>
        </p:blipFill>
        <p:spPr>
          <a:xfrm>
            <a:off x="100135" y="138378"/>
            <a:ext cx="8943731" cy="4432176"/>
          </a:xfrm>
          <a:prstGeom prst="rect">
            <a:avLst/>
          </a:prstGeom>
        </p:spPr>
      </p:pic>
    </p:spTree>
    <p:extLst>
      <p:ext uri="{BB962C8B-B14F-4D97-AF65-F5344CB8AC3E}">
        <p14:creationId xmlns:p14="http://schemas.microsoft.com/office/powerpoint/2010/main" val="811255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1F776C-5C5D-555A-0F14-3ADAA9D38A0E}"/>
              </a:ext>
            </a:extLst>
          </p:cNvPr>
          <p:cNvPicPr>
            <a:picLocks noChangeAspect="1"/>
          </p:cNvPicPr>
          <p:nvPr/>
        </p:nvPicPr>
        <p:blipFill rotWithShape="1">
          <a:blip r:embed="rId3"/>
          <a:srcRect l="877"/>
          <a:stretch/>
        </p:blipFill>
        <p:spPr>
          <a:xfrm>
            <a:off x="100135" y="138378"/>
            <a:ext cx="8943731" cy="4432176"/>
          </a:xfrm>
          <a:prstGeom prst="rect">
            <a:avLst/>
          </a:prstGeom>
        </p:spPr>
      </p:pic>
      <p:pic>
        <p:nvPicPr>
          <p:cNvPr id="4" name="Online Media 3" title="High Reliability Organization">
            <a:hlinkClick r:id="" action="ppaction://media"/>
            <a:extLst>
              <a:ext uri="{FF2B5EF4-FFF2-40B4-BE49-F238E27FC236}">
                <a16:creationId xmlns:a16="http://schemas.microsoft.com/office/drawing/2014/main" id="{535C3EAC-41E8-B933-B17B-1F76E63AF7D0}"/>
              </a:ext>
            </a:extLst>
          </p:cNvPr>
          <p:cNvPicPr>
            <a:picLocks noRot="1" noChangeAspect="1"/>
          </p:cNvPicPr>
          <p:nvPr>
            <a:videoFile r:link="rId1"/>
          </p:nvPr>
        </p:nvPicPr>
        <p:blipFill>
          <a:blip r:embed="rId4"/>
          <a:stretch>
            <a:fillRect/>
          </a:stretch>
        </p:blipFill>
        <p:spPr>
          <a:xfrm>
            <a:off x="1438162" y="339185"/>
            <a:ext cx="6089875" cy="4030562"/>
          </a:xfrm>
          <a:prstGeom prst="rect">
            <a:avLst/>
          </a:prstGeom>
          <a:ln>
            <a:solidFill>
              <a:schemeClr val="tx1"/>
            </a:solidFill>
          </a:ln>
        </p:spPr>
      </p:pic>
    </p:spTree>
    <p:extLst>
      <p:ext uri="{BB962C8B-B14F-4D97-AF65-F5344CB8AC3E}">
        <p14:creationId xmlns:p14="http://schemas.microsoft.com/office/powerpoint/2010/main" val="4095515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3BAF0-5EFF-7E76-422A-B34465D454B1}"/>
              </a:ext>
            </a:extLst>
          </p:cNvPr>
          <p:cNvPicPr>
            <a:picLocks noChangeAspect="1"/>
          </p:cNvPicPr>
          <p:nvPr/>
        </p:nvPicPr>
        <p:blipFill>
          <a:blip r:embed="rId2"/>
          <a:stretch>
            <a:fillRect/>
          </a:stretch>
        </p:blipFill>
        <p:spPr>
          <a:xfrm>
            <a:off x="0" y="454914"/>
            <a:ext cx="9144000" cy="4233672"/>
          </a:xfrm>
          <a:prstGeom prst="rect">
            <a:avLst/>
          </a:prstGeom>
        </p:spPr>
      </p:pic>
      <p:sp>
        <p:nvSpPr>
          <p:cNvPr id="2" name="Title 1">
            <a:extLst>
              <a:ext uri="{FF2B5EF4-FFF2-40B4-BE49-F238E27FC236}">
                <a16:creationId xmlns:a16="http://schemas.microsoft.com/office/drawing/2014/main" id="{32A15074-EE53-5C67-A5AE-4DB12E79F47F}"/>
              </a:ext>
            </a:extLst>
          </p:cNvPr>
          <p:cNvSpPr>
            <a:spLocks noGrp="1"/>
          </p:cNvSpPr>
          <p:nvPr>
            <p:ph type="title"/>
          </p:nvPr>
        </p:nvSpPr>
        <p:spPr>
          <a:xfrm>
            <a:off x="623888" y="1033060"/>
            <a:ext cx="7886700" cy="2139553"/>
          </a:xfrm>
        </p:spPr>
        <p:txBody>
          <a:bodyPr>
            <a:normAutofit/>
          </a:bodyPr>
          <a:lstStyle/>
          <a:p>
            <a:r>
              <a:rPr lang="en-US" dirty="0">
                <a:solidFill>
                  <a:schemeClr val="bg1"/>
                </a:solidFill>
                <a:latin typeface="+mn-lt"/>
              </a:rPr>
              <a:t>What is Well-Being?</a:t>
            </a:r>
            <a:br>
              <a:rPr lang="en-US" dirty="0">
                <a:solidFill>
                  <a:schemeClr val="bg1"/>
                </a:solidFill>
                <a:latin typeface="+mn-lt"/>
              </a:rPr>
            </a:br>
            <a:endParaRPr lang="en-US" dirty="0">
              <a:solidFill>
                <a:schemeClr val="bg1"/>
              </a:solidFill>
              <a:latin typeface="+mn-lt"/>
            </a:endParaRPr>
          </a:p>
        </p:txBody>
      </p:sp>
      <p:pic>
        <p:nvPicPr>
          <p:cNvPr id="4" name="Google Shape;57;p13">
            <a:extLst>
              <a:ext uri="{FF2B5EF4-FFF2-40B4-BE49-F238E27FC236}">
                <a16:creationId xmlns:a16="http://schemas.microsoft.com/office/drawing/2014/main" id="{B1826350-310F-23F2-284C-A32635B8445D}"/>
              </a:ext>
            </a:extLst>
          </p:cNvPr>
          <p:cNvPicPr preferRelativeResize="0"/>
          <p:nvPr/>
        </p:nvPicPr>
        <p:blipFill rotWithShape="1">
          <a:blip r:embed="rId3">
            <a:alphaModFix/>
          </a:blip>
          <a:srcRect l="22866" b="8482"/>
          <a:stretch/>
        </p:blipFill>
        <p:spPr>
          <a:xfrm>
            <a:off x="-9525" y="2550141"/>
            <a:ext cx="1192675" cy="2593359"/>
          </a:xfrm>
          <a:prstGeom prst="rect">
            <a:avLst/>
          </a:prstGeom>
          <a:noFill/>
          <a:ln>
            <a:noFill/>
          </a:ln>
        </p:spPr>
      </p:pic>
    </p:spTree>
    <p:extLst>
      <p:ext uri="{BB962C8B-B14F-4D97-AF65-F5344CB8AC3E}">
        <p14:creationId xmlns:p14="http://schemas.microsoft.com/office/powerpoint/2010/main" val="1853196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EBF4-0274-093A-B42B-855CCAE21D39}"/>
              </a:ext>
            </a:extLst>
          </p:cNvPr>
          <p:cNvSpPr>
            <a:spLocks noGrp="1"/>
          </p:cNvSpPr>
          <p:nvPr>
            <p:ph type="title"/>
          </p:nvPr>
        </p:nvSpPr>
        <p:spPr/>
        <p:txBody>
          <a:bodyPr>
            <a:normAutofit/>
          </a:bodyPr>
          <a:lstStyle/>
          <a:p>
            <a:r>
              <a:rPr lang="en-US" dirty="0"/>
              <a:t>Imperatives of an HRO</a:t>
            </a:r>
          </a:p>
        </p:txBody>
      </p:sp>
      <p:pic>
        <p:nvPicPr>
          <p:cNvPr id="4" name="Picture 3">
            <a:extLst>
              <a:ext uri="{FF2B5EF4-FFF2-40B4-BE49-F238E27FC236}">
                <a16:creationId xmlns:a16="http://schemas.microsoft.com/office/drawing/2014/main" id="{35E96662-81AE-BEB5-B418-2A52F8F9E534}"/>
              </a:ext>
            </a:extLst>
          </p:cNvPr>
          <p:cNvPicPr>
            <a:picLocks noChangeAspect="1"/>
          </p:cNvPicPr>
          <p:nvPr/>
        </p:nvPicPr>
        <p:blipFill rotWithShape="1">
          <a:blip r:embed="rId2"/>
          <a:srcRect b="5101"/>
          <a:stretch/>
        </p:blipFill>
        <p:spPr>
          <a:xfrm>
            <a:off x="468274" y="644392"/>
            <a:ext cx="8207451" cy="4016508"/>
          </a:xfrm>
          <a:prstGeom prst="rect">
            <a:avLst/>
          </a:prstGeom>
        </p:spPr>
      </p:pic>
    </p:spTree>
    <p:extLst>
      <p:ext uri="{BB962C8B-B14F-4D97-AF65-F5344CB8AC3E}">
        <p14:creationId xmlns:p14="http://schemas.microsoft.com/office/powerpoint/2010/main" val="411206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EBF4-0274-093A-B42B-855CCAE21D39}"/>
              </a:ext>
            </a:extLst>
          </p:cNvPr>
          <p:cNvSpPr>
            <a:spLocks noGrp="1"/>
          </p:cNvSpPr>
          <p:nvPr>
            <p:ph type="title"/>
          </p:nvPr>
        </p:nvSpPr>
        <p:spPr/>
        <p:txBody>
          <a:bodyPr>
            <a:normAutofit/>
          </a:bodyPr>
          <a:lstStyle/>
          <a:p>
            <a:r>
              <a:rPr lang="en-US" dirty="0"/>
              <a:t>Connecting Well-Being and HRO</a:t>
            </a:r>
          </a:p>
        </p:txBody>
      </p:sp>
      <p:pic>
        <p:nvPicPr>
          <p:cNvPr id="4" name="Picture 3">
            <a:extLst>
              <a:ext uri="{FF2B5EF4-FFF2-40B4-BE49-F238E27FC236}">
                <a16:creationId xmlns:a16="http://schemas.microsoft.com/office/drawing/2014/main" id="{5D3B5928-4A09-0E3F-A844-1250B3369BA0}"/>
              </a:ext>
            </a:extLst>
          </p:cNvPr>
          <p:cNvPicPr>
            <a:picLocks noChangeAspect="1"/>
          </p:cNvPicPr>
          <p:nvPr/>
        </p:nvPicPr>
        <p:blipFill>
          <a:blip r:embed="rId2"/>
          <a:stretch>
            <a:fillRect/>
          </a:stretch>
        </p:blipFill>
        <p:spPr>
          <a:xfrm>
            <a:off x="213031" y="1211462"/>
            <a:ext cx="2199323" cy="2720576"/>
          </a:xfrm>
          <a:prstGeom prst="rect">
            <a:avLst/>
          </a:prstGeom>
        </p:spPr>
      </p:pic>
      <p:sp>
        <p:nvSpPr>
          <p:cNvPr id="6" name="TextBox 5">
            <a:extLst>
              <a:ext uri="{FF2B5EF4-FFF2-40B4-BE49-F238E27FC236}">
                <a16:creationId xmlns:a16="http://schemas.microsoft.com/office/drawing/2014/main" id="{44871456-D65F-FFE6-DC3A-28E1FFEEC89E}"/>
              </a:ext>
            </a:extLst>
          </p:cNvPr>
          <p:cNvSpPr txBox="1"/>
          <p:nvPr/>
        </p:nvSpPr>
        <p:spPr>
          <a:xfrm>
            <a:off x="2412354" y="885440"/>
            <a:ext cx="6454825" cy="3416320"/>
          </a:xfrm>
          <a:prstGeom prst="rect">
            <a:avLst/>
          </a:prstGeom>
          <a:noFill/>
        </p:spPr>
        <p:txBody>
          <a:bodyPr wrap="square">
            <a:spAutoFit/>
          </a:bodyPr>
          <a:lstStyle/>
          <a:p>
            <a:pPr marL="175022" indent="-175022">
              <a:buFont typeface="Arial" panose="020B0604020202020204" pitchFamily="34" charset="0"/>
              <a:buChar char="•"/>
            </a:pPr>
            <a:r>
              <a:rPr lang="en-US" sz="2400" dirty="0"/>
              <a:t>Leadership Commitment/Engagement is the cornerstone of any successful change</a:t>
            </a:r>
          </a:p>
          <a:p>
            <a:pPr marL="175022" indent="-175022">
              <a:buFont typeface="Arial" panose="020B0604020202020204" pitchFamily="34" charset="0"/>
              <a:buChar char="•"/>
            </a:pPr>
            <a:endParaRPr lang="en-US" sz="2400" dirty="0"/>
          </a:p>
          <a:p>
            <a:pPr marL="175022" indent="-175022">
              <a:buFont typeface="Arial" panose="020B0604020202020204" pitchFamily="34" charset="0"/>
              <a:buChar char="•"/>
            </a:pPr>
            <a:r>
              <a:rPr lang="en-US" sz="2400" dirty="0"/>
              <a:t>Nothing is successful or longstanding without it – if we model it… it becomes contagious </a:t>
            </a:r>
          </a:p>
          <a:p>
            <a:pPr marL="517922" lvl="1" indent="-175022">
              <a:buFont typeface="Arial" panose="020B0604020202020204" pitchFamily="34" charset="0"/>
              <a:buChar char="•"/>
            </a:pPr>
            <a:r>
              <a:rPr lang="en-US" sz="2400" dirty="0"/>
              <a:t>If we don’t, any project or new method is destined to fail</a:t>
            </a:r>
          </a:p>
          <a:p>
            <a:pPr marL="175022" indent="-175022">
              <a:buFont typeface="Arial" panose="020B0604020202020204" pitchFamily="34" charset="0"/>
              <a:buChar char="•"/>
            </a:pPr>
            <a:endParaRPr lang="en-US" sz="2400" dirty="0"/>
          </a:p>
          <a:p>
            <a:pPr marL="175022" indent="-175022">
              <a:buFont typeface="Arial" panose="020B0604020202020204" pitchFamily="34" charset="0"/>
              <a:buChar char="•"/>
            </a:pPr>
            <a:r>
              <a:rPr lang="en-US" sz="2400" dirty="0"/>
              <a:t> If not you, then who?</a:t>
            </a:r>
          </a:p>
        </p:txBody>
      </p:sp>
    </p:spTree>
    <p:extLst>
      <p:ext uri="{BB962C8B-B14F-4D97-AF65-F5344CB8AC3E}">
        <p14:creationId xmlns:p14="http://schemas.microsoft.com/office/powerpoint/2010/main" val="2579475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EBF4-0274-093A-B42B-855CCAE21D39}"/>
              </a:ext>
            </a:extLst>
          </p:cNvPr>
          <p:cNvSpPr>
            <a:spLocks noGrp="1"/>
          </p:cNvSpPr>
          <p:nvPr>
            <p:ph type="title"/>
          </p:nvPr>
        </p:nvSpPr>
        <p:spPr/>
        <p:txBody>
          <a:bodyPr>
            <a:normAutofit/>
          </a:bodyPr>
          <a:lstStyle/>
          <a:p>
            <a:r>
              <a:rPr lang="en-US" dirty="0"/>
              <a:t>Connecting Well-Being and HRO</a:t>
            </a:r>
          </a:p>
        </p:txBody>
      </p:sp>
      <p:pic>
        <p:nvPicPr>
          <p:cNvPr id="4" name="Picture 3">
            <a:extLst>
              <a:ext uri="{FF2B5EF4-FFF2-40B4-BE49-F238E27FC236}">
                <a16:creationId xmlns:a16="http://schemas.microsoft.com/office/drawing/2014/main" id="{0006CC3C-6929-F423-8B27-6D544DF88392}"/>
              </a:ext>
            </a:extLst>
          </p:cNvPr>
          <p:cNvPicPr>
            <a:picLocks noChangeAspect="1"/>
          </p:cNvPicPr>
          <p:nvPr/>
        </p:nvPicPr>
        <p:blipFill>
          <a:blip r:embed="rId2"/>
          <a:stretch>
            <a:fillRect/>
          </a:stretch>
        </p:blipFill>
        <p:spPr>
          <a:xfrm>
            <a:off x="213031" y="1211462"/>
            <a:ext cx="2199323" cy="2720576"/>
          </a:xfrm>
          <a:prstGeom prst="rect">
            <a:avLst/>
          </a:prstGeom>
        </p:spPr>
      </p:pic>
      <p:sp>
        <p:nvSpPr>
          <p:cNvPr id="5" name="TextBox 4">
            <a:extLst>
              <a:ext uri="{FF2B5EF4-FFF2-40B4-BE49-F238E27FC236}">
                <a16:creationId xmlns:a16="http://schemas.microsoft.com/office/drawing/2014/main" id="{CBD012D3-E47F-F93B-651C-AC7513FB2ADB}"/>
              </a:ext>
            </a:extLst>
          </p:cNvPr>
          <p:cNvSpPr txBox="1"/>
          <p:nvPr/>
        </p:nvSpPr>
        <p:spPr>
          <a:xfrm>
            <a:off x="2412354" y="885440"/>
            <a:ext cx="6454825" cy="3416320"/>
          </a:xfrm>
          <a:prstGeom prst="rect">
            <a:avLst/>
          </a:prstGeom>
          <a:noFill/>
        </p:spPr>
        <p:txBody>
          <a:bodyPr wrap="square">
            <a:spAutoFit/>
          </a:bodyPr>
          <a:lstStyle/>
          <a:p>
            <a:pPr marL="175022" indent="-175022">
              <a:buFont typeface="Arial" panose="020B0604020202020204" pitchFamily="34" charset="0"/>
              <a:buChar char="•"/>
            </a:pPr>
            <a:r>
              <a:rPr lang="en-US" sz="2400" dirty="0"/>
              <a:t>We all want to be part of an organization that values and trusts us</a:t>
            </a:r>
          </a:p>
          <a:p>
            <a:r>
              <a:rPr lang="en-US" sz="2400" dirty="0"/>
              <a:t> </a:t>
            </a:r>
          </a:p>
          <a:p>
            <a:pPr marL="175022" indent="-175022">
              <a:buFont typeface="Arial" panose="020B0604020202020204" pitchFamily="34" charset="0"/>
              <a:buChar char="•"/>
            </a:pPr>
            <a:r>
              <a:rPr lang="en-US" sz="2400" dirty="0"/>
              <a:t>When we feel safe we are not afraid to call out things that may cause further damage</a:t>
            </a:r>
          </a:p>
          <a:p>
            <a:pPr marL="175022" indent="-175022">
              <a:buFont typeface="Arial" panose="020B0604020202020204" pitchFamily="34" charset="0"/>
              <a:buChar char="•"/>
            </a:pPr>
            <a:endParaRPr lang="en-US" sz="2400" dirty="0"/>
          </a:p>
          <a:p>
            <a:pPr marL="175022" indent="-175022">
              <a:buFont typeface="Arial" panose="020B0604020202020204" pitchFamily="34" charset="0"/>
              <a:buChar char="•"/>
            </a:pPr>
            <a:r>
              <a:rPr lang="en-US" sz="2400" dirty="0"/>
              <a:t>Accountability “destresses” the environment and makes the workplace something that people want to return back to</a:t>
            </a:r>
          </a:p>
        </p:txBody>
      </p:sp>
    </p:spTree>
    <p:extLst>
      <p:ext uri="{BB962C8B-B14F-4D97-AF65-F5344CB8AC3E}">
        <p14:creationId xmlns:p14="http://schemas.microsoft.com/office/powerpoint/2010/main" val="840250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EBF4-0274-093A-B42B-855CCAE21D39}"/>
              </a:ext>
            </a:extLst>
          </p:cNvPr>
          <p:cNvSpPr>
            <a:spLocks noGrp="1"/>
          </p:cNvSpPr>
          <p:nvPr>
            <p:ph type="title"/>
          </p:nvPr>
        </p:nvSpPr>
        <p:spPr/>
        <p:txBody>
          <a:bodyPr>
            <a:normAutofit/>
          </a:bodyPr>
          <a:lstStyle/>
          <a:p>
            <a:r>
              <a:rPr lang="en-US" dirty="0"/>
              <a:t>Connecting Well-Being and HRO</a:t>
            </a:r>
          </a:p>
        </p:txBody>
      </p:sp>
      <p:pic>
        <p:nvPicPr>
          <p:cNvPr id="4" name="Picture 3">
            <a:extLst>
              <a:ext uri="{FF2B5EF4-FFF2-40B4-BE49-F238E27FC236}">
                <a16:creationId xmlns:a16="http://schemas.microsoft.com/office/drawing/2014/main" id="{6BE57811-8881-8C50-FEC5-0644BC0CF6A4}"/>
              </a:ext>
            </a:extLst>
          </p:cNvPr>
          <p:cNvPicPr>
            <a:picLocks noChangeAspect="1"/>
          </p:cNvPicPr>
          <p:nvPr/>
        </p:nvPicPr>
        <p:blipFill>
          <a:blip r:embed="rId2"/>
          <a:stretch>
            <a:fillRect/>
          </a:stretch>
        </p:blipFill>
        <p:spPr>
          <a:xfrm>
            <a:off x="185737" y="1211462"/>
            <a:ext cx="2199323" cy="2720576"/>
          </a:xfrm>
          <a:prstGeom prst="rect">
            <a:avLst/>
          </a:prstGeom>
        </p:spPr>
      </p:pic>
      <p:sp>
        <p:nvSpPr>
          <p:cNvPr id="5" name="TextBox 4">
            <a:extLst>
              <a:ext uri="{FF2B5EF4-FFF2-40B4-BE49-F238E27FC236}">
                <a16:creationId xmlns:a16="http://schemas.microsoft.com/office/drawing/2014/main" id="{6808D031-B3EF-D1BC-E8B9-588356CAC720}"/>
              </a:ext>
            </a:extLst>
          </p:cNvPr>
          <p:cNvSpPr txBox="1"/>
          <p:nvPr/>
        </p:nvSpPr>
        <p:spPr>
          <a:xfrm>
            <a:off x="2159199" y="885440"/>
            <a:ext cx="6799064" cy="3785652"/>
          </a:xfrm>
          <a:prstGeom prst="rect">
            <a:avLst/>
          </a:prstGeom>
          <a:noFill/>
        </p:spPr>
        <p:txBody>
          <a:bodyPr wrap="square">
            <a:spAutoFit/>
          </a:bodyPr>
          <a:lstStyle/>
          <a:p>
            <a:pPr marL="175022" indent="-175022">
              <a:buFont typeface="Arial" panose="020B0604020202020204" pitchFamily="34" charset="0"/>
              <a:buChar char="•"/>
            </a:pPr>
            <a:r>
              <a:rPr lang="en-US" sz="2400" dirty="0"/>
              <a:t>When we have an environment that demonstrates leadership commitment and support while also in a celebrating a culture of safety mindset:</a:t>
            </a:r>
          </a:p>
          <a:p>
            <a:pPr marL="175022" indent="-175022">
              <a:buFont typeface="Arial" panose="020B0604020202020204" pitchFamily="34" charset="0"/>
              <a:buChar char="•"/>
            </a:pPr>
            <a:endParaRPr lang="en-US" sz="2400" dirty="0"/>
          </a:p>
          <a:p>
            <a:pPr marL="517922" lvl="1" indent="-175022">
              <a:buFont typeface="Arial" panose="020B0604020202020204" pitchFamily="34" charset="0"/>
              <a:buChar char="•"/>
            </a:pPr>
            <a:r>
              <a:rPr lang="en-US" sz="2400" dirty="0"/>
              <a:t>There will be a natural desire to be safe </a:t>
            </a:r>
          </a:p>
          <a:p>
            <a:pPr marL="517922" lvl="1" indent="-175022">
              <a:buFont typeface="Arial" panose="020B0604020202020204" pitchFamily="34" charset="0"/>
              <a:buChar char="•"/>
            </a:pPr>
            <a:r>
              <a:rPr lang="en-US" sz="2400" dirty="0"/>
              <a:t>People will feel ownership </a:t>
            </a:r>
          </a:p>
          <a:p>
            <a:pPr marL="517922" lvl="1" indent="-175022">
              <a:buFont typeface="Arial" panose="020B0604020202020204" pitchFamily="34" charset="0"/>
              <a:buChar char="•"/>
            </a:pPr>
            <a:r>
              <a:rPr lang="en-US" sz="2400" dirty="0"/>
              <a:t>Attitudes will be improved</a:t>
            </a:r>
          </a:p>
          <a:p>
            <a:pPr marL="517922" lvl="1" indent="-175022">
              <a:buFont typeface="Arial" panose="020B0604020202020204" pitchFamily="34" charset="0"/>
              <a:buChar char="•"/>
            </a:pPr>
            <a:endParaRPr lang="en-US" sz="2400" dirty="0"/>
          </a:p>
          <a:p>
            <a:pPr marL="517922" lvl="1" indent="-175022">
              <a:buFont typeface="Arial" panose="020B0604020202020204" pitchFamily="34" charset="0"/>
              <a:buChar char="•"/>
            </a:pPr>
            <a:endParaRPr lang="en-US" sz="2400" dirty="0"/>
          </a:p>
        </p:txBody>
      </p:sp>
    </p:spTree>
    <p:extLst>
      <p:ext uri="{BB962C8B-B14F-4D97-AF65-F5344CB8AC3E}">
        <p14:creationId xmlns:p14="http://schemas.microsoft.com/office/powerpoint/2010/main" val="367981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D1FDA49-8AEF-FBCF-F6C0-874FE4605C82}"/>
              </a:ext>
            </a:extLst>
          </p:cNvPr>
          <p:cNvSpPr/>
          <p:nvPr/>
        </p:nvSpPr>
        <p:spPr>
          <a:xfrm>
            <a:off x="465364" y="360948"/>
            <a:ext cx="8678636" cy="1994234"/>
          </a:xfrm>
          <a:custGeom>
            <a:avLst/>
            <a:gdLst>
              <a:gd name="connsiteX0" fmla="*/ 228646 w 11571515"/>
              <a:gd name="connsiteY0" fmla="*/ 0 h 1828800"/>
              <a:gd name="connsiteX1" fmla="*/ 685801 w 11571515"/>
              <a:gd name="connsiteY1" fmla="*/ 0 h 1828800"/>
              <a:gd name="connsiteX2" fmla="*/ 1371601 w 11571515"/>
              <a:gd name="connsiteY2" fmla="*/ 0 h 1828800"/>
              <a:gd name="connsiteX3" fmla="*/ 11571515 w 11571515"/>
              <a:gd name="connsiteY3" fmla="*/ 0 h 1828800"/>
              <a:gd name="connsiteX4" fmla="*/ 11571515 w 11571515"/>
              <a:gd name="connsiteY4" fmla="*/ 1828800 h 1828800"/>
              <a:gd name="connsiteX5" fmla="*/ 1371601 w 11571515"/>
              <a:gd name="connsiteY5" fmla="*/ 1828800 h 1828800"/>
              <a:gd name="connsiteX6" fmla="*/ 685801 w 11571515"/>
              <a:gd name="connsiteY6" fmla="*/ 1828800 h 1828800"/>
              <a:gd name="connsiteX7" fmla="*/ 228646 w 11571515"/>
              <a:gd name="connsiteY7" fmla="*/ 1828800 h 1828800"/>
              <a:gd name="connsiteX8" fmla="*/ 0 w 11571515"/>
              <a:gd name="connsiteY8" fmla="*/ 914400 h 1828800"/>
              <a:gd name="connsiteX9" fmla="*/ 228646 w 11571515"/>
              <a:gd name="connsiteY9"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1515" h="1828800">
                <a:moveTo>
                  <a:pt x="228646" y="0"/>
                </a:moveTo>
                <a:lnTo>
                  <a:pt x="685801" y="0"/>
                </a:lnTo>
                <a:lnTo>
                  <a:pt x="1371601" y="0"/>
                </a:lnTo>
                <a:lnTo>
                  <a:pt x="11571515" y="0"/>
                </a:lnTo>
                <a:lnTo>
                  <a:pt x="11571515" y="1828800"/>
                </a:lnTo>
                <a:lnTo>
                  <a:pt x="1371601" y="1828800"/>
                </a:lnTo>
                <a:lnTo>
                  <a:pt x="685801" y="1828800"/>
                </a:lnTo>
                <a:lnTo>
                  <a:pt x="228646" y="1828800"/>
                </a:lnTo>
                <a:cubicBezTo>
                  <a:pt x="102322" y="1828800"/>
                  <a:pt x="0" y="1419332"/>
                  <a:pt x="0" y="914400"/>
                </a:cubicBezTo>
                <a:cubicBezTo>
                  <a:pt x="0" y="409468"/>
                  <a:pt x="102322" y="0"/>
                  <a:pt x="228646" y="0"/>
                </a:cubicBezTo>
                <a:close/>
              </a:path>
            </a:pathLst>
          </a:custGeom>
          <a:solidFill>
            <a:srgbClr val="2D3462"/>
          </a:solidFill>
          <a:ln>
            <a:solidFill>
              <a:srgbClr val="74B3C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2" name="Title 1">
            <a:extLst>
              <a:ext uri="{FF2B5EF4-FFF2-40B4-BE49-F238E27FC236}">
                <a16:creationId xmlns:a16="http://schemas.microsoft.com/office/drawing/2014/main" id="{9B85710B-C139-6207-B829-B02B02331142}"/>
              </a:ext>
            </a:extLst>
          </p:cNvPr>
          <p:cNvSpPr>
            <a:spLocks noGrp="1"/>
          </p:cNvSpPr>
          <p:nvPr>
            <p:ph type="title" idx="4294967295"/>
          </p:nvPr>
        </p:nvSpPr>
        <p:spPr>
          <a:xfrm>
            <a:off x="750888" y="598866"/>
            <a:ext cx="8393112" cy="1518398"/>
          </a:xfrm>
        </p:spPr>
        <p:txBody>
          <a:bodyPr>
            <a:noAutofit/>
          </a:bodyPr>
          <a:lstStyle/>
          <a:p>
            <a:r>
              <a:rPr lang="en-US" sz="4000" b="1" dirty="0">
                <a:solidFill>
                  <a:schemeClr val="bg1"/>
                </a:solidFill>
                <a:effectLst>
                  <a:outerShdw blurRad="38100" dist="38100" dir="2700000" algn="tl">
                    <a:srgbClr val="000000">
                      <a:alpha val="43137"/>
                    </a:srgbClr>
                  </a:outerShdw>
                </a:effectLst>
                <a:latin typeface="+mn-lt"/>
              </a:rPr>
              <a:t>Communication and Something Called Engagement </a:t>
            </a:r>
          </a:p>
        </p:txBody>
      </p:sp>
    </p:spTree>
    <p:extLst>
      <p:ext uri="{BB962C8B-B14F-4D97-AF65-F5344CB8AC3E}">
        <p14:creationId xmlns:p14="http://schemas.microsoft.com/office/powerpoint/2010/main" val="3171027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3E52-B58C-462D-AB08-DA15279AE460}"/>
              </a:ext>
            </a:extLst>
          </p:cNvPr>
          <p:cNvSpPr>
            <a:spLocks noGrp="1"/>
          </p:cNvSpPr>
          <p:nvPr>
            <p:ph type="title"/>
          </p:nvPr>
        </p:nvSpPr>
        <p:spPr>
          <a:xfrm>
            <a:off x="628650" y="1717575"/>
            <a:ext cx="7886700" cy="2139553"/>
          </a:xfrm>
        </p:spPr>
        <p:txBody>
          <a:bodyPr>
            <a:noAutofit/>
          </a:bodyPr>
          <a:lstStyle/>
          <a:p>
            <a:pPr algn="ctr"/>
            <a:r>
              <a:rPr lang="en-US" sz="4050" dirty="0"/>
              <a:t>“Engagement is not a characteristic of employees, but rather an experience created by organizations, managers and team members” - Unknown</a:t>
            </a:r>
          </a:p>
        </p:txBody>
      </p:sp>
      <p:sp>
        <p:nvSpPr>
          <p:cNvPr id="4" name="TextBox 3">
            <a:extLst>
              <a:ext uri="{FF2B5EF4-FFF2-40B4-BE49-F238E27FC236}">
                <a16:creationId xmlns:a16="http://schemas.microsoft.com/office/drawing/2014/main" id="{2D72918B-AA4E-4C3E-B686-F2179FC5C76C}"/>
              </a:ext>
            </a:extLst>
          </p:cNvPr>
          <p:cNvSpPr txBox="1"/>
          <p:nvPr/>
        </p:nvSpPr>
        <p:spPr>
          <a:xfrm>
            <a:off x="4268665" y="4474699"/>
            <a:ext cx="4593980" cy="184666"/>
          </a:xfrm>
          <a:prstGeom prst="rect">
            <a:avLst/>
          </a:prstGeom>
          <a:noFill/>
        </p:spPr>
        <p:txBody>
          <a:bodyPr wrap="square">
            <a:spAutoFit/>
          </a:bodyPr>
          <a:lstStyle/>
          <a:p>
            <a:pPr algn="r"/>
            <a:r>
              <a:rPr lang="en-US" sz="600" dirty="0"/>
              <a:t>https://www.gallup.com/workplace/393497/world-trillion-workplace-problem.aspx</a:t>
            </a:r>
          </a:p>
        </p:txBody>
      </p:sp>
    </p:spTree>
    <p:extLst>
      <p:ext uri="{BB962C8B-B14F-4D97-AF65-F5344CB8AC3E}">
        <p14:creationId xmlns:p14="http://schemas.microsoft.com/office/powerpoint/2010/main" val="2161681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12132-5672-BA42-5888-DEDFB9A39B0D}"/>
              </a:ext>
            </a:extLst>
          </p:cNvPr>
          <p:cNvPicPr>
            <a:picLocks noChangeAspect="1"/>
          </p:cNvPicPr>
          <p:nvPr/>
        </p:nvPicPr>
        <p:blipFill>
          <a:blip r:embed="rId2"/>
          <a:stretch>
            <a:fillRect/>
          </a:stretch>
        </p:blipFill>
        <p:spPr>
          <a:xfrm>
            <a:off x="241278" y="144445"/>
            <a:ext cx="8661444" cy="4479313"/>
          </a:xfrm>
          <a:prstGeom prst="rect">
            <a:avLst/>
          </a:prstGeom>
        </p:spPr>
      </p:pic>
    </p:spTree>
    <p:extLst>
      <p:ext uri="{BB962C8B-B14F-4D97-AF65-F5344CB8AC3E}">
        <p14:creationId xmlns:p14="http://schemas.microsoft.com/office/powerpoint/2010/main" val="2860174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0FF960-B064-9B3C-168E-CEAFECEA77D3}"/>
              </a:ext>
            </a:extLst>
          </p:cNvPr>
          <p:cNvPicPr>
            <a:picLocks noChangeAspect="1"/>
          </p:cNvPicPr>
          <p:nvPr/>
        </p:nvPicPr>
        <p:blipFill>
          <a:blip r:embed="rId2"/>
          <a:stretch>
            <a:fillRect/>
          </a:stretch>
        </p:blipFill>
        <p:spPr>
          <a:xfrm>
            <a:off x="114279" y="112053"/>
            <a:ext cx="8835992" cy="4500151"/>
          </a:xfrm>
          <a:prstGeom prst="rect">
            <a:avLst/>
          </a:prstGeom>
        </p:spPr>
      </p:pic>
    </p:spTree>
    <p:extLst>
      <p:ext uri="{BB962C8B-B14F-4D97-AF65-F5344CB8AC3E}">
        <p14:creationId xmlns:p14="http://schemas.microsoft.com/office/powerpoint/2010/main" val="380027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D400-74BB-CEF7-22C9-C4F3ADDCDE90}"/>
              </a:ext>
            </a:extLst>
          </p:cNvPr>
          <p:cNvSpPr>
            <a:spLocks noGrp="1"/>
          </p:cNvSpPr>
          <p:nvPr>
            <p:ph type="title"/>
          </p:nvPr>
        </p:nvSpPr>
        <p:spPr/>
        <p:txBody>
          <a:bodyPr>
            <a:normAutofit/>
          </a:bodyPr>
          <a:lstStyle/>
          <a:p>
            <a:r>
              <a:rPr lang="en-US" dirty="0"/>
              <a:t>The Importance of Employee Engagement</a:t>
            </a:r>
          </a:p>
        </p:txBody>
      </p:sp>
      <p:pic>
        <p:nvPicPr>
          <p:cNvPr id="6" name="Picture 5">
            <a:extLst>
              <a:ext uri="{FF2B5EF4-FFF2-40B4-BE49-F238E27FC236}">
                <a16:creationId xmlns:a16="http://schemas.microsoft.com/office/drawing/2014/main" id="{4C8E48C9-6155-BEE2-5211-D2F34C4CBA82}"/>
              </a:ext>
            </a:extLst>
          </p:cNvPr>
          <p:cNvPicPr>
            <a:picLocks noChangeAspect="1"/>
          </p:cNvPicPr>
          <p:nvPr/>
        </p:nvPicPr>
        <p:blipFill rotWithShape="1">
          <a:blip r:embed="rId2"/>
          <a:srcRect t="2596" b="5136"/>
          <a:stretch/>
        </p:blipFill>
        <p:spPr>
          <a:xfrm>
            <a:off x="118676" y="568963"/>
            <a:ext cx="4769110" cy="4005574"/>
          </a:xfrm>
          <a:prstGeom prst="rect">
            <a:avLst/>
          </a:prstGeom>
        </p:spPr>
      </p:pic>
      <p:pic>
        <p:nvPicPr>
          <p:cNvPr id="9" name="Picture 8">
            <a:extLst>
              <a:ext uri="{FF2B5EF4-FFF2-40B4-BE49-F238E27FC236}">
                <a16:creationId xmlns:a16="http://schemas.microsoft.com/office/drawing/2014/main" id="{E08AE238-8D67-EB9E-1420-FFA7A876D6C4}"/>
              </a:ext>
            </a:extLst>
          </p:cNvPr>
          <p:cNvPicPr>
            <a:picLocks noChangeAspect="1"/>
          </p:cNvPicPr>
          <p:nvPr/>
        </p:nvPicPr>
        <p:blipFill rotWithShape="1">
          <a:blip r:embed="rId3"/>
          <a:srcRect l="2241"/>
          <a:stretch/>
        </p:blipFill>
        <p:spPr>
          <a:xfrm>
            <a:off x="5063533" y="684863"/>
            <a:ext cx="3766088" cy="3695857"/>
          </a:xfrm>
          <a:prstGeom prst="rect">
            <a:avLst/>
          </a:prstGeom>
        </p:spPr>
      </p:pic>
    </p:spTree>
    <p:extLst>
      <p:ext uri="{BB962C8B-B14F-4D97-AF65-F5344CB8AC3E}">
        <p14:creationId xmlns:p14="http://schemas.microsoft.com/office/powerpoint/2010/main" val="408282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32076D-84E6-16DE-3A99-14646BC96C50}"/>
              </a:ext>
            </a:extLst>
          </p:cNvPr>
          <p:cNvPicPr>
            <a:picLocks noChangeAspect="1"/>
          </p:cNvPicPr>
          <p:nvPr/>
        </p:nvPicPr>
        <p:blipFill>
          <a:blip r:embed="rId2"/>
          <a:stretch>
            <a:fillRect/>
          </a:stretch>
        </p:blipFill>
        <p:spPr>
          <a:xfrm>
            <a:off x="113232" y="569632"/>
            <a:ext cx="2993201" cy="4004237"/>
          </a:xfrm>
          <a:prstGeom prst="rect">
            <a:avLst/>
          </a:prstGeom>
        </p:spPr>
      </p:pic>
      <p:sp>
        <p:nvSpPr>
          <p:cNvPr id="2" name="Title 1">
            <a:extLst>
              <a:ext uri="{FF2B5EF4-FFF2-40B4-BE49-F238E27FC236}">
                <a16:creationId xmlns:a16="http://schemas.microsoft.com/office/drawing/2014/main" id="{421DD400-74BB-CEF7-22C9-C4F3ADDCDE90}"/>
              </a:ext>
            </a:extLst>
          </p:cNvPr>
          <p:cNvSpPr>
            <a:spLocks noGrp="1"/>
          </p:cNvSpPr>
          <p:nvPr>
            <p:ph type="title"/>
          </p:nvPr>
        </p:nvSpPr>
        <p:spPr/>
        <p:txBody>
          <a:bodyPr>
            <a:normAutofit/>
          </a:bodyPr>
          <a:lstStyle/>
          <a:p>
            <a:r>
              <a:rPr lang="en-US" dirty="0"/>
              <a:t>The Importance of Employee Engagement</a:t>
            </a:r>
          </a:p>
        </p:txBody>
      </p:sp>
      <p:pic>
        <p:nvPicPr>
          <p:cNvPr id="7" name="Picture 6">
            <a:extLst>
              <a:ext uri="{FF2B5EF4-FFF2-40B4-BE49-F238E27FC236}">
                <a16:creationId xmlns:a16="http://schemas.microsoft.com/office/drawing/2014/main" id="{A4EA8DD4-FA96-C632-69B3-EB44C0C6CA6E}"/>
              </a:ext>
            </a:extLst>
          </p:cNvPr>
          <p:cNvPicPr>
            <a:picLocks noChangeAspect="1"/>
          </p:cNvPicPr>
          <p:nvPr/>
        </p:nvPicPr>
        <p:blipFill>
          <a:blip r:embed="rId3"/>
          <a:stretch>
            <a:fillRect/>
          </a:stretch>
        </p:blipFill>
        <p:spPr>
          <a:xfrm>
            <a:off x="4135342" y="2760937"/>
            <a:ext cx="3588416" cy="1812932"/>
          </a:xfrm>
          <a:prstGeom prst="rect">
            <a:avLst/>
          </a:prstGeom>
        </p:spPr>
      </p:pic>
      <p:sp>
        <p:nvSpPr>
          <p:cNvPr id="10" name="TextBox 9">
            <a:extLst>
              <a:ext uri="{FF2B5EF4-FFF2-40B4-BE49-F238E27FC236}">
                <a16:creationId xmlns:a16="http://schemas.microsoft.com/office/drawing/2014/main" id="{37825633-4ED4-8615-CDF2-29FC580A989B}"/>
              </a:ext>
            </a:extLst>
          </p:cNvPr>
          <p:cNvSpPr txBox="1"/>
          <p:nvPr/>
        </p:nvSpPr>
        <p:spPr>
          <a:xfrm>
            <a:off x="3106433" y="687516"/>
            <a:ext cx="5646235" cy="2308324"/>
          </a:xfrm>
          <a:prstGeom prst="rect">
            <a:avLst/>
          </a:prstGeom>
          <a:noFill/>
        </p:spPr>
        <p:txBody>
          <a:bodyPr wrap="square">
            <a:spAutoFit/>
          </a:bodyPr>
          <a:lstStyle/>
          <a:p>
            <a:pPr marL="342900" indent="-342900">
              <a:buFont typeface="Arial" panose="020B0604020202020204" pitchFamily="34" charset="0"/>
              <a:buChar char="•"/>
            </a:pPr>
            <a:r>
              <a:rPr lang="en-US" sz="2400" dirty="0"/>
              <a:t>The approximate cost of active disengagement to the US economy each year averages </a:t>
            </a:r>
            <a:r>
              <a:rPr lang="en-US" sz="2400" b="1" dirty="0">
                <a:solidFill>
                  <a:srgbClr val="FF0000"/>
                </a:solidFill>
              </a:rPr>
              <a:t>$550 Billion</a:t>
            </a:r>
          </a:p>
          <a:p>
            <a:pPr marL="342900" indent="-342900">
              <a:buFont typeface="Arial" panose="020B0604020202020204" pitchFamily="34" charset="0"/>
              <a:buChar char="•"/>
            </a:pPr>
            <a:r>
              <a:rPr lang="en-US" sz="2400" dirty="0"/>
              <a:t>Within the Federal Government the lost employee productivity is </a:t>
            </a:r>
            <a:r>
              <a:rPr lang="en-US" sz="2400" b="1" dirty="0">
                <a:solidFill>
                  <a:srgbClr val="FF0000"/>
                </a:solidFill>
              </a:rPr>
              <a:t>$65 Billion </a:t>
            </a:r>
            <a:r>
              <a:rPr lang="en-US" sz="2400" dirty="0"/>
              <a:t>p/yr.</a:t>
            </a:r>
          </a:p>
        </p:txBody>
      </p:sp>
    </p:spTree>
    <p:extLst>
      <p:ext uri="{BB962C8B-B14F-4D97-AF65-F5344CB8AC3E}">
        <p14:creationId xmlns:p14="http://schemas.microsoft.com/office/powerpoint/2010/main" val="553265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30A9-3A94-350D-3C5E-FA0FE831B53C}"/>
              </a:ext>
            </a:extLst>
          </p:cNvPr>
          <p:cNvSpPr>
            <a:spLocks noGrp="1"/>
          </p:cNvSpPr>
          <p:nvPr>
            <p:ph type="title"/>
          </p:nvPr>
        </p:nvSpPr>
        <p:spPr/>
        <p:txBody>
          <a:bodyPr>
            <a:normAutofit/>
          </a:bodyPr>
          <a:lstStyle/>
          <a:p>
            <a:r>
              <a:rPr lang="en-US" dirty="0"/>
              <a:t>What is Well Being?</a:t>
            </a:r>
          </a:p>
        </p:txBody>
      </p:sp>
      <p:sp>
        <p:nvSpPr>
          <p:cNvPr id="3" name="Content Placeholder 2">
            <a:extLst>
              <a:ext uri="{FF2B5EF4-FFF2-40B4-BE49-F238E27FC236}">
                <a16:creationId xmlns:a16="http://schemas.microsoft.com/office/drawing/2014/main" id="{97078354-C99F-8487-18A5-6DBF1AB08593}"/>
              </a:ext>
            </a:extLst>
          </p:cNvPr>
          <p:cNvSpPr txBox="1">
            <a:spLocks/>
          </p:cNvSpPr>
          <p:nvPr/>
        </p:nvSpPr>
        <p:spPr>
          <a:xfrm>
            <a:off x="370936" y="612067"/>
            <a:ext cx="8659832" cy="33151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Calibri" panose="020F0502020204030204" pitchFamily="34" charset="0"/>
                <a:cs typeface="Calibri" panose="020F0502020204030204" pitchFamily="34" charset="0"/>
              </a:rPr>
              <a:t>Employee wellbeing is defined as the overall mental, physical, emotional, and economic health of your employees. It is Influenced by various factors:</a:t>
            </a:r>
            <a:endParaRPr lang="en-US" sz="100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a:p>
            <a:pPr lvl="1"/>
            <a:r>
              <a:rPr lang="en-US" sz="3000" dirty="0">
                <a:latin typeface="Calibri" panose="020F0502020204030204" pitchFamily="34" charset="0"/>
                <a:cs typeface="Calibri" panose="020F0502020204030204" pitchFamily="34" charset="0"/>
              </a:rPr>
              <a:t>Relationships with co-workers, decisions they make, and the tools and resources they have access to</a:t>
            </a:r>
          </a:p>
          <a:p>
            <a:pPr lvl="1"/>
            <a:r>
              <a:rPr lang="en-US" sz="3000" dirty="0">
                <a:latin typeface="Calibri" panose="020F0502020204030204" pitchFamily="34" charset="0"/>
                <a:cs typeface="Calibri" panose="020F0502020204030204" pitchFamily="34" charset="0"/>
              </a:rPr>
              <a:t>Hours, pay, and workplace safety also have a significant impact on employee wellbeing</a:t>
            </a:r>
          </a:p>
        </p:txBody>
      </p:sp>
      <p:sp>
        <p:nvSpPr>
          <p:cNvPr id="4" name="TextBox 3">
            <a:extLst>
              <a:ext uri="{FF2B5EF4-FFF2-40B4-BE49-F238E27FC236}">
                <a16:creationId xmlns:a16="http://schemas.microsoft.com/office/drawing/2014/main" id="{37AC1449-8C86-9253-8817-B710BD254D99}"/>
              </a:ext>
            </a:extLst>
          </p:cNvPr>
          <p:cNvSpPr txBox="1"/>
          <p:nvPr/>
        </p:nvSpPr>
        <p:spPr>
          <a:xfrm>
            <a:off x="2900680" y="4439100"/>
            <a:ext cx="6130088" cy="184666"/>
          </a:xfrm>
          <a:prstGeom prst="rect">
            <a:avLst/>
          </a:prstGeom>
          <a:noFill/>
        </p:spPr>
        <p:txBody>
          <a:bodyPr wrap="square">
            <a:spAutoFit/>
          </a:bodyPr>
          <a:lstStyle/>
          <a:p>
            <a:pPr algn="r"/>
            <a:r>
              <a:rPr lang="en-US" sz="600" dirty="0"/>
              <a:t>https://www.wrike.com/blog/what-is-employee-wellbeing-why-does-it-matter/</a:t>
            </a:r>
          </a:p>
        </p:txBody>
      </p:sp>
    </p:spTree>
    <p:extLst>
      <p:ext uri="{BB962C8B-B14F-4D97-AF65-F5344CB8AC3E}">
        <p14:creationId xmlns:p14="http://schemas.microsoft.com/office/powerpoint/2010/main" val="164815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D400-74BB-CEF7-22C9-C4F3ADDCDE90}"/>
              </a:ext>
            </a:extLst>
          </p:cNvPr>
          <p:cNvSpPr>
            <a:spLocks noGrp="1"/>
          </p:cNvSpPr>
          <p:nvPr>
            <p:ph type="title"/>
          </p:nvPr>
        </p:nvSpPr>
        <p:spPr/>
        <p:txBody>
          <a:bodyPr>
            <a:normAutofit/>
          </a:bodyPr>
          <a:lstStyle/>
          <a:p>
            <a:r>
              <a:rPr lang="en-US" dirty="0"/>
              <a:t>The Importance of Employee Engagement in Healthcare</a:t>
            </a:r>
          </a:p>
        </p:txBody>
      </p:sp>
      <p:pic>
        <p:nvPicPr>
          <p:cNvPr id="7" name="Picture 6">
            <a:extLst>
              <a:ext uri="{FF2B5EF4-FFF2-40B4-BE49-F238E27FC236}">
                <a16:creationId xmlns:a16="http://schemas.microsoft.com/office/drawing/2014/main" id="{CE745C11-E903-C86D-0053-E1A78F495E9D}"/>
              </a:ext>
            </a:extLst>
          </p:cNvPr>
          <p:cNvPicPr>
            <a:picLocks noChangeAspect="1"/>
          </p:cNvPicPr>
          <p:nvPr/>
        </p:nvPicPr>
        <p:blipFill>
          <a:blip r:embed="rId2"/>
          <a:stretch>
            <a:fillRect/>
          </a:stretch>
        </p:blipFill>
        <p:spPr>
          <a:xfrm>
            <a:off x="1298164" y="678778"/>
            <a:ext cx="6547671" cy="3785944"/>
          </a:xfrm>
          <a:prstGeom prst="rect">
            <a:avLst/>
          </a:prstGeom>
        </p:spPr>
      </p:pic>
    </p:spTree>
    <p:extLst>
      <p:ext uri="{BB962C8B-B14F-4D97-AF65-F5344CB8AC3E}">
        <p14:creationId xmlns:p14="http://schemas.microsoft.com/office/powerpoint/2010/main" val="1194962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D400-74BB-CEF7-22C9-C4F3ADDCDE90}"/>
              </a:ext>
            </a:extLst>
          </p:cNvPr>
          <p:cNvSpPr>
            <a:spLocks noGrp="1"/>
          </p:cNvSpPr>
          <p:nvPr>
            <p:ph type="title"/>
          </p:nvPr>
        </p:nvSpPr>
        <p:spPr/>
        <p:txBody>
          <a:bodyPr>
            <a:normAutofit/>
          </a:bodyPr>
          <a:lstStyle/>
          <a:p>
            <a:r>
              <a:rPr lang="en-US" dirty="0"/>
              <a:t>Leadership Behaviors that Contribute to Disengagement</a:t>
            </a:r>
          </a:p>
        </p:txBody>
      </p:sp>
      <p:pic>
        <p:nvPicPr>
          <p:cNvPr id="11" name="Picture 10">
            <a:extLst>
              <a:ext uri="{FF2B5EF4-FFF2-40B4-BE49-F238E27FC236}">
                <a16:creationId xmlns:a16="http://schemas.microsoft.com/office/drawing/2014/main" id="{FAE4884F-84CE-1EB9-E12D-F5628E4F7370}"/>
              </a:ext>
            </a:extLst>
          </p:cNvPr>
          <p:cNvPicPr>
            <a:picLocks noChangeAspect="1"/>
          </p:cNvPicPr>
          <p:nvPr/>
        </p:nvPicPr>
        <p:blipFill rotWithShape="1">
          <a:blip r:embed="rId2"/>
          <a:srcRect l="20538" r="24243"/>
          <a:stretch/>
        </p:blipFill>
        <p:spPr>
          <a:xfrm>
            <a:off x="5761404" y="814928"/>
            <a:ext cx="3115896" cy="3526731"/>
          </a:xfrm>
          <a:prstGeom prst="rect">
            <a:avLst/>
          </a:prstGeom>
          <a:ln>
            <a:solidFill>
              <a:schemeClr val="tx1"/>
            </a:solidFill>
          </a:ln>
        </p:spPr>
      </p:pic>
      <p:pic>
        <p:nvPicPr>
          <p:cNvPr id="3" name="Picture 2">
            <a:extLst>
              <a:ext uri="{FF2B5EF4-FFF2-40B4-BE49-F238E27FC236}">
                <a16:creationId xmlns:a16="http://schemas.microsoft.com/office/drawing/2014/main" id="{189DD067-FD66-1E2C-68F3-FDB5B574749D}"/>
              </a:ext>
            </a:extLst>
          </p:cNvPr>
          <p:cNvPicPr>
            <a:picLocks noChangeAspect="1"/>
          </p:cNvPicPr>
          <p:nvPr/>
        </p:nvPicPr>
        <p:blipFill>
          <a:blip r:embed="rId3"/>
          <a:stretch>
            <a:fillRect/>
          </a:stretch>
        </p:blipFill>
        <p:spPr>
          <a:xfrm>
            <a:off x="158694" y="769732"/>
            <a:ext cx="5602710" cy="3560968"/>
          </a:xfrm>
          <a:prstGeom prst="rect">
            <a:avLst/>
          </a:prstGeom>
        </p:spPr>
      </p:pic>
    </p:spTree>
    <p:extLst>
      <p:ext uri="{BB962C8B-B14F-4D97-AF65-F5344CB8AC3E}">
        <p14:creationId xmlns:p14="http://schemas.microsoft.com/office/powerpoint/2010/main" val="708977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D400-74BB-CEF7-22C9-C4F3ADDCDE90}"/>
              </a:ext>
            </a:extLst>
          </p:cNvPr>
          <p:cNvSpPr>
            <a:spLocks noGrp="1"/>
          </p:cNvSpPr>
          <p:nvPr>
            <p:ph type="title"/>
          </p:nvPr>
        </p:nvSpPr>
        <p:spPr/>
        <p:txBody>
          <a:bodyPr>
            <a:normAutofit/>
          </a:bodyPr>
          <a:lstStyle/>
          <a:p>
            <a:r>
              <a:rPr lang="en-US" dirty="0"/>
              <a:t>The Great Resignation</a:t>
            </a:r>
          </a:p>
        </p:txBody>
      </p:sp>
      <p:pic>
        <p:nvPicPr>
          <p:cNvPr id="5" name="Picture 4">
            <a:extLst>
              <a:ext uri="{FF2B5EF4-FFF2-40B4-BE49-F238E27FC236}">
                <a16:creationId xmlns:a16="http://schemas.microsoft.com/office/drawing/2014/main" id="{C0655FA5-2148-1D22-DCC8-5A663744CBAE}"/>
              </a:ext>
            </a:extLst>
          </p:cNvPr>
          <p:cNvPicPr>
            <a:picLocks noChangeAspect="1"/>
          </p:cNvPicPr>
          <p:nvPr/>
        </p:nvPicPr>
        <p:blipFill>
          <a:blip r:embed="rId2"/>
          <a:stretch>
            <a:fillRect/>
          </a:stretch>
        </p:blipFill>
        <p:spPr>
          <a:xfrm>
            <a:off x="606802" y="681756"/>
            <a:ext cx="8006381" cy="3691836"/>
          </a:xfrm>
          <a:prstGeom prst="rect">
            <a:avLst/>
          </a:prstGeom>
        </p:spPr>
      </p:pic>
    </p:spTree>
    <p:extLst>
      <p:ext uri="{BB962C8B-B14F-4D97-AF65-F5344CB8AC3E}">
        <p14:creationId xmlns:p14="http://schemas.microsoft.com/office/powerpoint/2010/main" val="203783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DD400-74BB-CEF7-22C9-C4F3ADDCDE90}"/>
              </a:ext>
            </a:extLst>
          </p:cNvPr>
          <p:cNvSpPr>
            <a:spLocks noGrp="1"/>
          </p:cNvSpPr>
          <p:nvPr>
            <p:ph type="title"/>
          </p:nvPr>
        </p:nvSpPr>
        <p:spPr/>
        <p:txBody>
          <a:bodyPr>
            <a:normAutofit/>
          </a:bodyPr>
          <a:lstStyle/>
          <a:p>
            <a:r>
              <a:rPr lang="en-US" dirty="0"/>
              <a:t>Top 10 Drivers of Employee Engagement</a:t>
            </a:r>
          </a:p>
        </p:txBody>
      </p:sp>
      <p:pic>
        <p:nvPicPr>
          <p:cNvPr id="6" name="Picture 5">
            <a:extLst>
              <a:ext uri="{FF2B5EF4-FFF2-40B4-BE49-F238E27FC236}">
                <a16:creationId xmlns:a16="http://schemas.microsoft.com/office/drawing/2014/main" id="{D6B59784-AFE9-75EE-59F5-AA218CC4312C}"/>
              </a:ext>
            </a:extLst>
          </p:cNvPr>
          <p:cNvPicPr>
            <a:picLocks noChangeAspect="1"/>
          </p:cNvPicPr>
          <p:nvPr/>
        </p:nvPicPr>
        <p:blipFill rotWithShape="1">
          <a:blip r:embed="rId2"/>
          <a:srcRect t="3398" b="8734"/>
          <a:stretch/>
        </p:blipFill>
        <p:spPr>
          <a:xfrm>
            <a:off x="0" y="571500"/>
            <a:ext cx="9144000" cy="3987800"/>
          </a:xfrm>
          <a:prstGeom prst="rect">
            <a:avLst/>
          </a:prstGeom>
        </p:spPr>
      </p:pic>
    </p:spTree>
    <p:extLst>
      <p:ext uri="{BB962C8B-B14F-4D97-AF65-F5344CB8AC3E}">
        <p14:creationId xmlns:p14="http://schemas.microsoft.com/office/powerpoint/2010/main" val="2014729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21F59B-09C3-DE85-4FE4-BDA237A7EA6A}"/>
              </a:ext>
            </a:extLst>
          </p:cNvPr>
          <p:cNvPicPr>
            <a:picLocks noChangeAspect="1"/>
          </p:cNvPicPr>
          <p:nvPr/>
        </p:nvPicPr>
        <p:blipFill>
          <a:blip r:embed="rId2"/>
          <a:stretch>
            <a:fillRect/>
          </a:stretch>
        </p:blipFill>
        <p:spPr>
          <a:xfrm>
            <a:off x="145769" y="234903"/>
            <a:ext cx="8852462" cy="4182114"/>
          </a:xfrm>
          <a:prstGeom prst="rect">
            <a:avLst/>
          </a:prstGeom>
        </p:spPr>
      </p:pic>
    </p:spTree>
    <p:extLst>
      <p:ext uri="{BB962C8B-B14F-4D97-AF65-F5344CB8AC3E}">
        <p14:creationId xmlns:p14="http://schemas.microsoft.com/office/powerpoint/2010/main" val="1885885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5788AB2-9189-0A99-AFEA-CC9FF78ECBB7}"/>
              </a:ext>
            </a:extLst>
          </p:cNvPr>
          <p:cNvSpPr/>
          <p:nvPr/>
        </p:nvSpPr>
        <p:spPr>
          <a:xfrm>
            <a:off x="465364" y="360948"/>
            <a:ext cx="8678636" cy="1994234"/>
          </a:xfrm>
          <a:custGeom>
            <a:avLst/>
            <a:gdLst>
              <a:gd name="connsiteX0" fmla="*/ 228646 w 11571515"/>
              <a:gd name="connsiteY0" fmla="*/ 0 h 1828800"/>
              <a:gd name="connsiteX1" fmla="*/ 685801 w 11571515"/>
              <a:gd name="connsiteY1" fmla="*/ 0 h 1828800"/>
              <a:gd name="connsiteX2" fmla="*/ 1371601 w 11571515"/>
              <a:gd name="connsiteY2" fmla="*/ 0 h 1828800"/>
              <a:gd name="connsiteX3" fmla="*/ 11571515 w 11571515"/>
              <a:gd name="connsiteY3" fmla="*/ 0 h 1828800"/>
              <a:gd name="connsiteX4" fmla="*/ 11571515 w 11571515"/>
              <a:gd name="connsiteY4" fmla="*/ 1828800 h 1828800"/>
              <a:gd name="connsiteX5" fmla="*/ 1371601 w 11571515"/>
              <a:gd name="connsiteY5" fmla="*/ 1828800 h 1828800"/>
              <a:gd name="connsiteX6" fmla="*/ 685801 w 11571515"/>
              <a:gd name="connsiteY6" fmla="*/ 1828800 h 1828800"/>
              <a:gd name="connsiteX7" fmla="*/ 228646 w 11571515"/>
              <a:gd name="connsiteY7" fmla="*/ 1828800 h 1828800"/>
              <a:gd name="connsiteX8" fmla="*/ 0 w 11571515"/>
              <a:gd name="connsiteY8" fmla="*/ 914400 h 1828800"/>
              <a:gd name="connsiteX9" fmla="*/ 228646 w 11571515"/>
              <a:gd name="connsiteY9"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71515" h="1828800">
                <a:moveTo>
                  <a:pt x="228646" y="0"/>
                </a:moveTo>
                <a:lnTo>
                  <a:pt x="685801" y="0"/>
                </a:lnTo>
                <a:lnTo>
                  <a:pt x="1371601" y="0"/>
                </a:lnTo>
                <a:lnTo>
                  <a:pt x="11571515" y="0"/>
                </a:lnTo>
                <a:lnTo>
                  <a:pt x="11571515" y="1828800"/>
                </a:lnTo>
                <a:lnTo>
                  <a:pt x="1371601" y="1828800"/>
                </a:lnTo>
                <a:lnTo>
                  <a:pt x="685801" y="1828800"/>
                </a:lnTo>
                <a:lnTo>
                  <a:pt x="228646" y="1828800"/>
                </a:lnTo>
                <a:cubicBezTo>
                  <a:pt x="102322" y="1828800"/>
                  <a:pt x="0" y="1419332"/>
                  <a:pt x="0" y="914400"/>
                </a:cubicBezTo>
                <a:cubicBezTo>
                  <a:pt x="0" y="409468"/>
                  <a:pt x="102322" y="0"/>
                  <a:pt x="228646" y="0"/>
                </a:cubicBezTo>
                <a:close/>
              </a:path>
            </a:pathLst>
          </a:custGeom>
          <a:solidFill>
            <a:srgbClr val="3C5A7C"/>
          </a:solidFill>
          <a:ln w="3175">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 name="Title 1">
            <a:extLst>
              <a:ext uri="{FF2B5EF4-FFF2-40B4-BE49-F238E27FC236}">
                <a16:creationId xmlns:a16="http://schemas.microsoft.com/office/drawing/2014/main" id="{8E78DDB7-0715-6775-4A53-BCE896C124FD}"/>
              </a:ext>
            </a:extLst>
          </p:cNvPr>
          <p:cNvSpPr txBox="1">
            <a:spLocks/>
          </p:cNvSpPr>
          <p:nvPr/>
        </p:nvSpPr>
        <p:spPr>
          <a:xfrm>
            <a:off x="597049" y="378994"/>
            <a:ext cx="8392283" cy="199423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500" b="1" dirty="0">
                <a:solidFill>
                  <a:schemeClr val="bg1"/>
                </a:solidFill>
                <a:effectLst>
                  <a:outerShdw blurRad="38100" dist="38100" dir="2700000" algn="tl">
                    <a:srgbClr val="000000">
                      <a:alpha val="43137"/>
                    </a:srgbClr>
                  </a:outerShdw>
                </a:effectLst>
                <a:latin typeface="+mn-lt"/>
              </a:rPr>
              <a:t>You Cannot Have Great Engagement without</a:t>
            </a:r>
          </a:p>
          <a:p>
            <a:pPr algn="r"/>
            <a:r>
              <a:rPr lang="en-US" sz="4500" b="1" dirty="0">
                <a:solidFill>
                  <a:schemeClr val="bg1"/>
                </a:solidFill>
                <a:effectLst>
                  <a:outerShdw blurRad="38100" dist="38100" dir="2700000" algn="tl">
                    <a:srgbClr val="000000">
                      <a:alpha val="43137"/>
                    </a:srgbClr>
                  </a:outerShdw>
                </a:effectLst>
                <a:latin typeface="+mn-lt"/>
              </a:rPr>
              <a:t>Communication</a:t>
            </a:r>
          </a:p>
        </p:txBody>
      </p:sp>
    </p:spTree>
    <p:extLst>
      <p:ext uri="{BB962C8B-B14F-4D97-AF65-F5344CB8AC3E}">
        <p14:creationId xmlns:p14="http://schemas.microsoft.com/office/powerpoint/2010/main" val="395234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E194-CAE7-65F4-AC66-DBA61D008153}"/>
              </a:ext>
            </a:extLst>
          </p:cNvPr>
          <p:cNvSpPr>
            <a:spLocks noGrp="1"/>
          </p:cNvSpPr>
          <p:nvPr>
            <p:ph type="title"/>
          </p:nvPr>
        </p:nvSpPr>
        <p:spPr>
          <a:xfrm>
            <a:off x="-81800" y="-44829"/>
            <a:ext cx="9030768" cy="574834"/>
          </a:xfrm>
        </p:spPr>
        <p:txBody>
          <a:bodyPr>
            <a:normAutofit/>
          </a:bodyPr>
          <a:lstStyle/>
          <a:p>
            <a:r>
              <a:rPr lang="en-US" dirty="0"/>
              <a:t>Crosswalk of Communication and Engagement</a:t>
            </a:r>
          </a:p>
        </p:txBody>
      </p:sp>
      <p:sp>
        <p:nvSpPr>
          <p:cNvPr id="4" name="TextBox 3">
            <a:extLst>
              <a:ext uri="{FF2B5EF4-FFF2-40B4-BE49-F238E27FC236}">
                <a16:creationId xmlns:a16="http://schemas.microsoft.com/office/drawing/2014/main" id="{77504F28-1204-DC56-CB43-E79FBC4C4AE0}"/>
              </a:ext>
            </a:extLst>
          </p:cNvPr>
          <p:cNvSpPr txBox="1"/>
          <p:nvPr/>
        </p:nvSpPr>
        <p:spPr>
          <a:xfrm>
            <a:off x="4433584" y="4494295"/>
            <a:ext cx="4597184" cy="184666"/>
          </a:xfrm>
          <a:prstGeom prst="rect">
            <a:avLst/>
          </a:prstGeom>
          <a:noFill/>
        </p:spPr>
        <p:txBody>
          <a:bodyPr wrap="square">
            <a:spAutoFit/>
          </a:bodyPr>
          <a:lstStyle/>
          <a:p>
            <a:pPr algn="r"/>
            <a:r>
              <a:rPr lang="en-US" sz="600" dirty="0"/>
              <a:t>https://www.multibriefs.com/briefs/exclusive/trusting_the_crosswalk_button.html#.YshE03bMJro</a:t>
            </a:r>
          </a:p>
        </p:txBody>
      </p:sp>
      <p:pic>
        <p:nvPicPr>
          <p:cNvPr id="5" name="Picture 4">
            <a:extLst>
              <a:ext uri="{FF2B5EF4-FFF2-40B4-BE49-F238E27FC236}">
                <a16:creationId xmlns:a16="http://schemas.microsoft.com/office/drawing/2014/main" id="{F810063C-6A22-4E8D-03DE-AC8135A1DF31}"/>
              </a:ext>
            </a:extLst>
          </p:cNvPr>
          <p:cNvPicPr>
            <a:picLocks noChangeAspect="1"/>
          </p:cNvPicPr>
          <p:nvPr/>
        </p:nvPicPr>
        <p:blipFill>
          <a:blip r:embed="rId3"/>
          <a:stretch>
            <a:fillRect/>
          </a:stretch>
        </p:blipFill>
        <p:spPr>
          <a:xfrm>
            <a:off x="2220617" y="808213"/>
            <a:ext cx="4702766" cy="3527075"/>
          </a:xfrm>
          <a:prstGeom prst="rect">
            <a:avLst/>
          </a:prstGeom>
          <a:ln>
            <a:solidFill>
              <a:srgbClr val="A8763E"/>
            </a:solidFill>
          </a:ln>
        </p:spPr>
      </p:pic>
    </p:spTree>
    <p:extLst>
      <p:ext uri="{BB962C8B-B14F-4D97-AF65-F5344CB8AC3E}">
        <p14:creationId xmlns:p14="http://schemas.microsoft.com/office/powerpoint/2010/main" val="164284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E194-CAE7-65F4-AC66-DBA61D008153}"/>
              </a:ext>
            </a:extLst>
          </p:cNvPr>
          <p:cNvSpPr>
            <a:spLocks noGrp="1"/>
          </p:cNvSpPr>
          <p:nvPr>
            <p:ph type="title"/>
          </p:nvPr>
        </p:nvSpPr>
        <p:spPr>
          <a:xfrm>
            <a:off x="-81800" y="-44829"/>
            <a:ext cx="9030768" cy="574834"/>
          </a:xfrm>
        </p:spPr>
        <p:txBody>
          <a:bodyPr>
            <a:normAutofit/>
          </a:bodyPr>
          <a:lstStyle/>
          <a:p>
            <a:r>
              <a:rPr lang="en-US" dirty="0"/>
              <a:t>Crosswalk of Communication and Engagement</a:t>
            </a:r>
          </a:p>
        </p:txBody>
      </p:sp>
      <p:sp>
        <p:nvSpPr>
          <p:cNvPr id="4" name="TextBox 3">
            <a:extLst>
              <a:ext uri="{FF2B5EF4-FFF2-40B4-BE49-F238E27FC236}">
                <a16:creationId xmlns:a16="http://schemas.microsoft.com/office/drawing/2014/main" id="{77504F28-1204-DC56-CB43-E79FBC4C4AE0}"/>
              </a:ext>
            </a:extLst>
          </p:cNvPr>
          <p:cNvSpPr txBox="1"/>
          <p:nvPr/>
        </p:nvSpPr>
        <p:spPr>
          <a:xfrm>
            <a:off x="4433584" y="4494295"/>
            <a:ext cx="4597184" cy="184666"/>
          </a:xfrm>
          <a:prstGeom prst="rect">
            <a:avLst/>
          </a:prstGeom>
          <a:noFill/>
        </p:spPr>
        <p:txBody>
          <a:bodyPr wrap="square">
            <a:spAutoFit/>
          </a:bodyPr>
          <a:lstStyle/>
          <a:p>
            <a:pPr algn="r"/>
            <a:r>
              <a:rPr lang="en-US" sz="600" dirty="0"/>
              <a:t>https://www.multibriefs.com/briefs/exclusive/trusting_the_crosswalk_button.html#.YshE03bMJro</a:t>
            </a:r>
          </a:p>
        </p:txBody>
      </p:sp>
      <p:sp>
        <p:nvSpPr>
          <p:cNvPr id="6" name="TextBox 5">
            <a:extLst>
              <a:ext uri="{FF2B5EF4-FFF2-40B4-BE49-F238E27FC236}">
                <a16:creationId xmlns:a16="http://schemas.microsoft.com/office/drawing/2014/main" id="{BB5C5712-C664-C725-28FC-63F0C444574F}"/>
              </a:ext>
            </a:extLst>
          </p:cNvPr>
          <p:cNvSpPr txBox="1"/>
          <p:nvPr/>
        </p:nvSpPr>
        <p:spPr>
          <a:xfrm>
            <a:off x="278969" y="530005"/>
            <a:ext cx="8473699" cy="2308324"/>
          </a:xfrm>
          <a:prstGeom prst="rect">
            <a:avLst/>
          </a:prstGeom>
          <a:noFill/>
        </p:spPr>
        <p:txBody>
          <a:bodyPr wrap="square">
            <a:spAutoFit/>
          </a:bodyPr>
          <a:lstStyle/>
          <a:p>
            <a:r>
              <a:rPr lang="en-US" sz="2400" dirty="0"/>
              <a:t>The same is true in organizational communications. Two messages provide the opportunity for crossed wires and ambiguity regarding which direction one intends. Of course, it's sometimes necessary to change paths, but only pushing the button once is necessary. Most crosswalk signals do not have a cancel feature — unlike our organizations.</a:t>
            </a:r>
          </a:p>
        </p:txBody>
      </p:sp>
      <p:pic>
        <p:nvPicPr>
          <p:cNvPr id="7" name="Picture 6">
            <a:extLst>
              <a:ext uri="{FF2B5EF4-FFF2-40B4-BE49-F238E27FC236}">
                <a16:creationId xmlns:a16="http://schemas.microsoft.com/office/drawing/2014/main" id="{F4C372DF-BF06-86FF-D562-6C99874F4211}"/>
              </a:ext>
            </a:extLst>
          </p:cNvPr>
          <p:cNvPicPr>
            <a:picLocks noChangeAspect="1"/>
          </p:cNvPicPr>
          <p:nvPr/>
        </p:nvPicPr>
        <p:blipFill>
          <a:blip r:embed="rId2"/>
          <a:stretch>
            <a:fillRect/>
          </a:stretch>
        </p:blipFill>
        <p:spPr>
          <a:xfrm>
            <a:off x="3518600" y="2815246"/>
            <a:ext cx="2106800" cy="1580100"/>
          </a:xfrm>
          <a:prstGeom prst="rect">
            <a:avLst/>
          </a:prstGeom>
          <a:ln>
            <a:solidFill>
              <a:srgbClr val="A8763E"/>
            </a:solidFill>
          </a:ln>
        </p:spPr>
      </p:pic>
    </p:spTree>
    <p:extLst>
      <p:ext uri="{BB962C8B-B14F-4D97-AF65-F5344CB8AC3E}">
        <p14:creationId xmlns:p14="http://schemas.microsoft.com/office/powerpoint/2010/main" val="2032874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E194-CAE7-65F4-AC66-DBA61D008153}"/>
              </a:ext>
            </a:extLst>
          </p:cNvPr>
          <p:cNvSpPr>
            <a:spLocks noGrp="1"/>
          </p:cNvSpPr>
          <p:nvPr>
            <p:ph type="title"/>
          </p:nvPr>
        </p:nvSpPr>
        <p:spPr>
          <a:xfrm>
            <a:off x="-81800" y="-44829"/>
            <a:ext cx="9030768" cy="574834"/>
          </a:xfrm>
        </p:spPr>
        <p:txBody>
          <a:bodyPr>
            <a:normAutofit/>
          </a:bodyPr>
          <a:lstStyle/>
          <a:p>
            <a:r>
              <a:rPr lang="en-US" dirty="0"/>
              <a:t>Crosswalk of Communication and Engagement</a:t>
            </a:r>
          </a:p>
        </p:txBody>
      </p:sp>
      <p:sp>
        <p:nvSpPr>
          <p:cNvPr id="4" name="TextBox 3">
            <a:extLst>
              <a:ext uri="{FF2B5EF4-FFF2-40B4-BE49-F238E27FC236}">
                <a16:creationId xmlns:a16="http://schemas.microsoft.com/office/drawing/2014/main" id="{77504F28-1204-DC56-CB43-E79FBC4C4AE0}"/>
              </a:ext>
            </a:extLst>
          </p:cNvPr>
          <p:cNvSpPr txBox="1"/>
          <p:nvPr/>
        </p:nvSpPr>
        <p:spPr>
          <a:xfrm>
            <a:off x="4433584" y="4494295"/>
            <a:ext cx="4597184" cy="184666"/>
          </a:xfrm>
          <a:prstGeom prst="rect">
            <a:avLst/>
          </a:prstGeom>
          <a:noFill/>
        </p:spPr>
        <p:txBody>
          <a:bodyPr wrap="square">
            <a:spAutoFit/>
          </a:bodyPr>
          <a:lstStyle/>
          <a:p>
            <a:pPr algn="r"/>
            <a:r>
              <a:rPr lang="en-US" sz="600" dirty="0"/>
              <a:t>https://www.multibriefs.com/briefs/exclusive/trusting_the_crosswalk_button.html#.YshE03bMJro</a:t>
            </a:r>
          </a:p>
        </p:txBody>
      </p:sp>
      <p:sp>
        <p:nvSpPr>
          <p:cNvPr id="6" name="TextBox 5">
            <a:extLst>
              <a:ext uri="{FF2B5EF4-FFF2-40B4-BE49-F238E27FC236}">
                <a16:creationId xmlns:a16="http://schemas.microsoft.com/office/drawing/2014/main" id="{BB5C5712-C664-C725-28FC-63F0C444574F}"/>
              </a:ext>
            </a:extLst>
          </p:cNvPr>
          <p:cNvSpPr txBox="1"/>
          <p:nvPr/>
        </p:nvSpPr>
        <p:spPr>
          <a:xfrm>
            <a:off x="244098" y="756269"/>
            <a:ext cx="8704871" cy="2308324"/>
          </a:xfrm>
          <a:prstGeom prst="rect">
            <a:avLst/>
          </a:prstGeom>
          <a:noFill/>
        </p:spPr>
        <p:txBody>
          <a:bodyPr wrap="square">
            <a:spAutoFit/>
          </a:bodyPr>
          <a:lstStyle/>
          <a:p>
            <a:pPr marL="342900" indent="-342900">
              <a:buFont typeface="Arial" panose="020B0604020202020204" pitchFamily="34" charset="0"/>
              <a:buChar char="•"/>
            </a:pPr>
            <a:r>
              <a:rPr lang="en-US" sz="2400" dirty="0"/>
              <a:t>When pedestrians think they have waited too long for the crosswalk signal, they sometimes jaywalk and run the risk of getting hit by cars</a:t>
            </a:r>
          </a:p>
          <a:p>
            <a:endParaRPr lang="en-US" sz="2400" dirty="0"/>
          </a:p>
          <a:p>
            <a:pPr marL="342900" indent="-342900">
              <a:buFont typeface="Arial" panose="020B0604020202020204" pitchFamily="34" charset="0"/>
              <a:buChar char="•"/>
            </a:pPr>
            <a:r>
              <a:rPr lang="en-US" sz="2400" dirty="0"/>
              <a:t>When individuals feel they have waited too long for communicative feedback, they organizationally jaywalk</a:t>
            </a:r>
          </a:p>
        </p:txBody>
      </p:sp>
    </p:spTree>
    <p:extLst>
      <p:ext uri="{BB962C8B-B14F-4D97-AF65-F5344CB8AC3E}">
        <p14:creationId xmlns:p14="http://schemas.microsoft.com/office/powerpoint/2010/main" val="3111324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C2F568-BFB9-9E0C-A1D2-2C36687D1E08}"/>
              </a:ext>
            </a:extLst>
          </p:cNvPr>
          <p:cNvPicPr>
            <a:picLocks noChangeAspect="1"/>
          </p:cNvPicPr>
          <p:nvPr/>
        </p:nvPicPr>
        <p:blipFill>
          <a:blip r:embed="rId2"/>
          <a:stretch>
            <a:fillRect/>
          </a:stretch>
        </p:blipFill>
        <p:spPr>
          <a:xfrm>
            <a:off x="0" y="-1"/>
            <a:ext cx="9144000" cy="4684363"/>
          </a:xfrm>
          <a:prstGeom prst="rect">
            <a:avLst/>
          </a:prstGeom>
        </p:spPr>
      </p:pic>
    </p:spTree>
    <p:extLst>
      <p:ext uri="{BB962C8B-B14F-4D97-AF65-F5344CB8AC3E}">
        <p14:creationId xmlns:p14="http://schemas.microsoft.com/office/powerpoint/2010/main" val="272133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30A9-3A94-350D-3C5E-FA0FE831B53C}"/>
              </a:ext>
            </a:extLst>
          </p:cNvPr>
          <p:cNvSpPr>
            <a:spLocks noGrp="1"/>
          </p:cNvSpPr>
          <p:nvPr>
            <p:ph type="title"/>
          </p:nvPr>
        </p:nvSpPr>
        <p:spPr/>
        <p:txBody>
          <a:bodyPr>
            <a:normAutofit/>
          </a:bodyPr>
          <a:lstStyle/>
          <a:p>
            <a:r>
              <a:rPr lang="en-US" dirty="0"/>
              <a:t>What is Well Being?</a:t>
            </a:r>
          </a:p>
        </p:txBody>
      </p:sp>
      <p:sp>
        <p:nvSpPr>
          <p:cNvPr id="3" name="Content Placeholder 2">
            <a:extLst>
              <a:ext uri="{FF2B5EF4-FFF2-40B4-BE49-F238E27FC236}">
                <a16:creationId xmlns:a16="http://schemas.microsoft.com/office/drawing/2014/main" id="{97078354-C99F-8487-18A5-6DBF1AB08593}"/>
              </a:ext>
            </a:extLst>
          </p:cNvPr>
          <p:cNvSpPr txBox="1">
            <a:spLocks/>
          </p:cNvSpPr>
          <p:nvPr/>
        </p:nvSpPr>
        <p:spPr>
          <a:xfrm>
            <a:off x="405442" y="612067"/>
            <a:ext cx="8625326" cy="33151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Calibri" panose="020F0502020204030204" pitchFamily="34" charset="0"/>
                <a:cs typeface="Calibri" panose="020F0502020204030204" pitchFamily="34" charset="0"/>
              </a:rPr>
              <a:t>While it will vary from person to person, employee wellbeing should average out to a level that allows for a productive and healthy workplace</a:t>
            </a:r>
          </a:p>
          <a:p>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Outside factors contribute to employee wellbeing too:</a:t>
            </a:r>
          </a:p>
          <a:p>
            <a:pPr lvl="1"/>
            <a:r>
              <a:rPr lang="en-US" sz="2600" dirty="0">
                <a:latin typeface="Calibri" panose="020F0502020204030204" pitchFamily="34" charset="0"/>
                <a:cs typeface="Calibri" panose="020F0502020204030204" pitchFamily="34" charset="0"/>
              </a:rPr>
              <a:t>Stress around issues such as housing, health, and family all play a role in performance at work</a:t>
            </a:r>
          </a:p>
        </p:txBody>
      </p:sp>
      <p:sp>
        <p:nvSpPr>
          <p:cNvPr id="4" name="TextBox 3">
            <a:extLst>
              <a:ext uri="{FF2B5EF4-FFF2-40B4-BE49-F238E27FC236}">
                <a16:creationId xmlns:a16="http://schemas.microsoft.com/office/drawing/2014/main" id="{37AC1449-8C86-9253-8817-B710BD254D99}"/>
              </a:ext>
            </a:extLst>
          </p:cNvPr>
          <p:cNvSpPr txBox="1"/>
          <p:nvPr/>
        </p:nvSpPr>
        <p:spPr>
          <a:xfrm>
            <a:off x="2900680" y="4439100"/>
            <a:ext cx="6130088" cy="184666"/>
          </a:xfrm>
          <a:prstGeom prst="rect">
            <a:avLst/>
          </a:prstGeom>
          <a:noFill/>
        </p:spPr>
        <p:txBody>
          <a:bodyPr wrap="square">
            <a:spAutoFit/>
          </a:bodyPr>
          <a:lstStyle/>
          <a:p>
            <a:pPr algn="r"/>
            <a:r>
              <a:rPr lang="en-US" sz="600" dirty="0"/>
              <a:t>https://www.wrike.com/blog/what-is-employee-wellbeing-why-does-it-matter/</a:t>
            </a:r>
          </a:p>
        </p:txBody>
      </p:sp>
    </p:spTree>
    <p:extLst>
      <p:ext uri="{BB962C8B-B14F-4D97-AF65-F5344CB8AC3E}">
        <p14:creationId xmlns:p14="http://schemas.microsoft.com/office/powerpoint/2010/main" val="4231595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F2644-1450-592C-3B0C-05E864C7BF0F}"/>
              </a:ext>
            </a:extLst>
          </p:cNvPr>
          <p:cNvPicPr>
            <a:picLocks noChangeAspect="1"/>
          </p:cNvPicPr>
          <p:nvPr/>
        </p:nvPicPr>
        <p:blipFill>
          <a:blip r:embed="rId2"/>
          <a:stretch>
            <a:fillRect/>
          </a:stretch>
        </p:blipFill>
        <p:spPr>
          <a:xfrm>
            <a:off x="0" y="0"/>
            <a:ext cx="9144000" cy="4636008"/>
          </a:xfrm>
          <a:prstGeom prst="rect">
            <a:avLst/>
          </a:prstGeom>
        </p:spPr>
      </p:pic>
    </p:spTree>
    <p:extLst>
      <p:ext uri="{BB962C8B-B14F-4D97-AF65-F5344CB8AC3E}">
        <p14:creationId xmlns:p14="http://schemas.microsoft.com/office/powerpoint/2010/main" val="311796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134BA8-153F-71BE-FD30-EA82D179D225}"/>
              </a:ext>
            </a:extLst>
          </p:cNvPr>
          <p:cNvPicPr>
            <a:picLocks noChangeAspect="1"/>
          </p:cNvPicPr>
          <p:nvPr/>
        </p:nvPicPr>
        <p:blipFill>
          <a:blip r:embed="rId2"/>
          <a:stretch>
            <a:fillRect/>
          </a:stretch>
        </p:blipFill>
        <p:spPr>
          <a:xfrm>
            <a:off x="0" y="0"/>
            <a:ext cx="9144000" cy="4695444"/>
          </a:xfrm>
          <a:prstGeom prst="rect">
            <a:avLst/>
          </a:prstGeom>
        </p:spPr>
      </p:pic>
    </p:spTree>
    <p:extLst>
      <p:ext uri="{BB962C8B-B14F-4D97-AF65-F5344CB8AC3E}">
        <p14:creationId xmlns:p14="http://schemas.microsoft.com/office/powerpoint/2010/main" val="3439256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213C8-2B9F-9861-E70A-3C701B3359A6}"/>
              </a:ext>
            </a:extLst>
          </p:cNvPr>
          <p:cNvPicPr>
            <a:picLocks noChangeAspect="1"/>
          </p:cNvPicPr>
          <p:nvPr/>
        </p:nvPicPr>
        <p:blipFill>
          <a:blip r:embed="rId3"/>
          <a:stretch>
            <a:fillRect/>
          </a:stretch>
        </p:blipFill>
        <p:spPr>
          <a:xfrm>
            <a:off x="0" y="454914"/>
            <a:ext cx="9144000" cy="4233672"/>
          </a:xfrm>
          <a:prstGeom prst="rect">
            <a:avLst/>
          </a:prstGeom>
        </p:spPr>
      </p:pic>
      <p:sp>
        <p:nvSpPr>
          <p:cNvPr id="2" name="Title 1">
            <a:extLst>
              <a:ext uri="{FF2B5EF4-FFF2-40B4-BE49-F238E27FC236}">
                <a16:creationId xmlns:a16="http://schemas.microsoft.com/office/drawing/2014/main" id="{32A15074-EE53-5C67-A5AE-4DB12E79F47F}"/>
              </a:ext>
            </a:extLst>
          </p:cNvPr>
          <p:cNvSpPr>
            <a:spLocks noGrp="1"/>
          </p:cNvSpPr>
          <p:nvPr>
            <p:ph type="title"/>
          </p:nvPr>
        </p:nvSpPr>
        <p:spPr>
          <a:xfrm>
            <a:off x="623888" y="1033060"/>
            <a:ext cx="7886700" cy="2139553"/>
          </a:xfrm>
        </p:spPr>
        <p:txBody>
          <a:bodyPr>
            <a:normAutofit/>
          </a:bodyPr>
          <a:lstStyle/>
          <a:p>
            <a:r>
              <a:rPr lang="en-US" dirty="0">
                <a:solidFill>
                  <a:schemeClr val="bg1"/>
                </a:solidFill>
                <a:latin typeface="+mn-lt"/>
              </a:rPr>
              <a:t>What are your thoughts?</a:t>
            </a:r>
            <a:br>
              <a:rPr lang="en-US" dirty="0">
                <a:solidFill>
                  <a:schemeClr val="bg1"/>
                </a:solidFill>
                <a:latin typeface="+mn-lt"/>
              </a:rPr>
            </a:br>
            <a:endParaRPr lang="en-US" dirty="0">
              <a:solidFill>
                <a:schemeClr val="bg1"/>
              </a:solidFill>
              <a:latin typeface="+mn-lt"/>
            </a:endParaRPr>
          </a:p>
        </p:txBody>
      </p:sp>
      <p:pic>
        <p:nvPicPr>
          <p:cNvPr id="4" name="Google Shape;57;p13">
            <a:extLst>
              <a:ext uri="{FF2B5EF4-FFF2-40B4-BE49-F238E27FC236}">
                <a16:creationId xmlns:a16="http://schemas.microsoft.com/office/drawing/2014/main" id="{586EA591-2A4E-625A-A8A1-7D82316CD592}"/>
              </a:ext>
            </a:extLst>
          </p:cNvPr>
          <p:cNvPicPr preferRelativeResize="0"/>
          <p:nvPr/>
        </p:nvPicPr>
        <p:blipFill rotWithShape="1">
          <a:blip r:embed="rId4">
            <a:alphaModFix/>
          </a:blip>
          <a:srcRect l="22866" b="8482"/>
          <a:stretch/>
        </p:blipFill>
        <p:spPr>
          <a:xfrm>
            <a:off x="-899" y="2550141"/>
            <a:ext cx="1192675" cy="2593359"/>
          </a:xfrm>
          <a:prstGeom prst="rect">
            <a:avLst/>
          </a:prstGeom>
          <a:noFill/>
          <a:ln>
            <a:noFill/>
          </a:ln>
        </p:spPr>
      </p:pic>
    </p:spTree>
    <p:extLst>
      <p:ext uri="{BB962C8B-B14F-4D97-AF65-F5344CB8AC3E}">
        <p14:creationId xmlns:p14="http://schemas.microsoft.com/office/powerpoint/2010/main" val="3301337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DDE2-B809-6AC9-70CF-3A1938924533}"/>
              </a:ext>
            </a:extLst>
          </p:cNvPr>
          <p:cNvSpPr>
            <a:spLocks noGrp="1"/>
          </p:cNvSpPr>
          <p:nvPr>
            <p:ph type="title"/>
          </p:nvPr>
        </p:nvSpPr>
        <p:spPr/>
        <p:txBody>
          <a:bodyPr/>
          <a:lstStyle/>
          <a:p>
            <a:r>
              <a:rPr lang="en-US" dirty="0"/>
              <a:t>Operations Management in Radiology Textbook </a:t>
            </a:r>
          </a:p>
        </p:txBody>
      </p:sp>
      <p:sp>
        <p:nvSpPr>
          <p:cNvPr id="6" name="TextBox 5">
            <a:extLst>
              <a:ext uri="{FF2B5EF4-FFF2-40B4-BE49-F238E27FC236}">
                <a16:creationId xmlns:a16="http://schemas.microsoft.com/office/drawing/2014/main" id="{205B1A12-8F3E-3EF5-F3C7-E19864EBE80E}"/>
              </a:ext>
            </a:extLst>
          </p:cNvPr>
          <p:cNvSpPr txBox="1"/>
          <p:nvPr/>
        </p:nvSpPr>
        <p:spPr>
          <a:xfrm>
            <a:off x="4709171" y="4204422"/>
            <a:ext cx="4602078" cy="276999"/>
          </a:xfrm>
          <a:prstGeom prst="rect">
            <a:avLst/>
          </a:prstGeom>
          <a:noFill/>
        </p:spPr>
        <p:txBody>
          <a:bodyPr wrap="square">
            <a:spAutoFit/>
          </a:bodyPr>
          <a:lstStyle/>
          <a:p>
            <a:r>
              <a:rPr lang="en-US" sz="600" dirty="0"/>
              <a:t>Foreman, M. S., Hubbard, L., &amp;amp; Márquez Luis O. (2010). In Operations Management in radiology (1st ed., pp. 266–266). essay, American Healthcare Radiology Administrators. </a:t>
            </a:r>
          </a:p>
        </p:txBody>
      </p:sp>
      <p:sp>
        <p:nvSpPr>
          <p:cNvPr id="7" name="Title 1">
            <a:extLst>
              <a:ext uri="{FF2B5EF4-FFF2-40B4-BE49-F238E27FC236}">
                <a16:creationId xmlns:a16="http://schemas.microsoft.com/office/drawing/2014/main" id="{B3B76022-86ED-1AEE-A7C9-F8FC3549BC3E}"/>
              </a:ext>
            </a:extLst>
          </p:cNvPr>
          <p:cNvSpPr txBox="1">
            <a:spLocks/>
          </p:cNvSpPr>
          <p:nvPr/>
        </p:nvSpPr>
        <p:spPr>
          <a:xfrm>
            <a:off x="222584" y="1870127"/>
            <a:ext cx="8698832" cy="994172"/>
          </a:xfrm>
          <a:prstGeom prst="rect">
            <a:avLst/>
          </a:prstGeom>
          <a:noFill/>
          <a:ln>
            <a:noFill/>
          </a:ln>
        </p:spPr>
        <p:txBody>
          <a:bodyPr vert="horz" lIns="68580" tIns="34290" rIns="68580" bIns="34290" rtlCol="0" anchor="ctr">
            <a:noAutofit/>
          </a:bodyPr>
          <a:lstStyle>
            <a:lvl1pPr algn="ctr" defTabSz="914400"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mn-lt"/>
                <a:ea typeface="+mj-ea"/>
                <a:cs typeface="+mj-cs"/>
              </a:defRPr>
            </a:lvl1pPr>
          </a:lstStyle>
          <a:p>
            <a:r>
              <a:rPr lang="en-US" sz="3375" b="0" dirty="0">
                <a:solidFill>
                  <a:srgbClr val="1A2550"/>
                </a:solidFill>
                <a:effectLst/>
                <a:latin typeface="Arial" panose="020B0604020202020204" pitchFamily="34" charset="0"/>
                <a:cs typeface="Arial" panose="020B0604020202020204" pitchFamily="34" charset="0"/>
              </a:rPr>
              <a:t>“Leadership may be the most difficult of the core concepts to implement… cannot be accomplished without leadership and high-level organizational support… who must clearly communicate and demonstrate their commitment to a culture of process improvement and change. ”</a:t>
            </a:r>
          </a:p>
        </p:txBody>
      </p:sp>
    </p:spTree>
    <p:extLst>
      <p:ext uri="{BB962C8B-B14F-4D97-AF65-F5344CB8AC3E}">
        <p14:creationId xmlns:p14="http://schemas.microsoft.com/office/powerpoint/2010/main" val="2585725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0CF3A-0F5C-56E4-114D-AEFC5D0768F5}"/>
              </a:ext>
            </a:extLst>
          </p:cNvPr>
          <p:cNvPicPr>
            <a:picLocks noChangeAspect="1"/>
          </p:cNvPicPr>
          <p:nvPr/>
        </p:nvPicPr>
        <p:blipFill>
          <a:blip r:embed="rId2"/>
          <a:stretch>
            <a:fillRect/>
          </a:stretch>
        </p:blipFill>
        <p:spPr>
          <a:xfrm>
            <a:off x="650738" y="453965"/>
            <a:ext cx="7842523" cy="3925020"/>
          </a:xfrm>
          <a:prstGeom prst="rect">
            <a:avLst/>
          </a:prstGeom>
        </p:spPr>
      </p:pic>
    </p:spTree>
    <p:extLst>
      <p:ext uri="{BB962C8B-B14F-4D97-AF65-F5344CB8AC3E}">
        <p14:creationId xmlns:p14="http://schemas.microsoft.com/office/powerpoint/2010/main" val="1529353492"/>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0" y="-28375"/>
            <a:ext cx="9207599" cy="5223226"/>
          </a:xfrm>
          <a:prstGeom prst="rect">
            <a:avLst/>
          </a:prstGeom>
          <a:noFill/>
          <a:ln>
            <a:noFill/>
          </a:ln>
        </p:spPr>
      </p:pic>
      <p:pic>
        <p:nvPicPr>
          <p:cNvPr id="74" name="Google Shape;74;p15"/>
          <p:cNvPicPr preferRelativeResize="0"/>
          <p:nvPr/>
        </p:nvPicPr>
        <p:blipFill>
          <a:blip r:embed="rId4">
            <a:alphaModFix/>
          </a:blip>
          <a:stretch>
            <a:fillRect/>
          </a:stretch>
        </p:blipFill>
        <p:spPr>
          <a:xfrm>
            <a:off x="21213" y="77300"/>
            <a:ext cx="9101575" cy="4895475"/>
          </a:xfrm>
          <a:prstGeom prst="rect">
            <a:avLst/>
          </a:prstGeom>
          <a:noFill/>
          <a:ln>
            <a:noFill/>
          </a:ln>
        </p:spPr>
      </p:pic>
      <p:sp>
        <p:nvSpPr>
          <p:cNvPr id="75" name="Google Shape;75;p15"/>
          <p:cNvSpPr txBox="1"/>
          <p:nvPr/>
        </p:nvSpPr>
        <p:spPr>
          <a:xfrm>
            <a:off x="1221300" y="482600"/>
            <a:ext cx="6701400" cy="6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dirty="0">
                <a:solidFill>
                  <a:schemeClr val="lt1"/>
                </a:solidFill>
                <a:latin typeface="+mj-lt"/>
                <a:ea typeface="Times New Roman"/>
                <a:cs typeface="Times New Roman"/>
                <a:sym typeface="Times New Roman"/>
              </a:rPr>
              <a:t>3 Easy Steps to Win $100!</a:t>
            </a:r>
            <a:endParaRPr sz="3000" dirty="0">
              <a:solidFill>
                <a:schemeClr val="lt1"/>
              </a:solidFill>
              <a:latin typeface="+mj-lt"/>
            </a:endParaRPr>
          </a:p>
        </p:txBody>
      </p:sp>
      <p:sp>
        <p:nvSpPr>
          <p:cNvPr id="76" name="Google Shape;76;p15"/>
          <p:cNvSpPr txBox="1"/>
          <p:nvPr/>
        </p:nvSpPr>
        <p:spPr>
          <a:xfrm>
            <a:off x="828600" y="1135200"/>
            <a:ext cx="7486800" cy="1671196"/>
          </a:xfrm>
          <a:prstGeom prst="rect">
            <a:avLst/>
          </a:prstGeom>
          <a:noFill/>
          <a:ln>
            <a:noFill/>
          </a:ln>
        </p:spPr>
        <p:txBody>
          <a:bodyPr spcFirstLastPara="1" wrap="square" lIns="91425" tIns="91425" rIns="91425" bIns="91425" anchor="t" anchorCtr="0">
            <a:spAutoFit/>
          </a:bodyPr>
          <a:lstStyle/>
          <a:p>
            <a:pPr marL="457200" lvl="0" indent="-361950" algn="ctr" rtl="0">
              <a:lnSpc>
                <a:spcPct val="115000"/>
              </a:lnSpc>
              <a:spcBef>
                <a:spcPts val="0"/>
              </a:spcBef>
              <a:spcAft>
                <a:spcPts val="0"/>
              </a:spcAft>
              <a:buClr>
                <a:srgbClr val="FFFFFF"/>
              </a:buClr>
              <a:buSzPts val="2100"/>
              <a:buFont typeface="Times New Roman"/>
              <a:buAutoNum type="arabicPeriod"/>
            </a:pPr>
            <a:r>
              <a:rPr lang="en" sz="2100" dirty="0">
                <a:solidFill>
                  <a:srgbClr val="FFFFFF"/>
                </a:solidFill>
                <a:latin typeface="+mj-lt"/>
                <a:ea typeface="Times New Roman"/>
                <a:cs typeface="Times New Roman"/>
                <a:sym typeface="Times New Roman"/>
              </a:rPr>
              <a:t>Take a picture</a:t>
            </a:r>
            <a:endParaRPr sz="2100" dirty="0">
              <a:solidFill>
                <a:srgbClr val="FFFFFF"/>
              </a:solidFill>
              <a:latin typeface="+mj-lt"/>
              <a:ea typeface="Times New Roman"/>
              <a:cs typeface="Times New Roman"/>
              <a:sym typeface="Times New Roman"/>
            </a:endParaRPr>
          </a:p>
          <a:p>
            <a:pPr marL="457200" lvl="0" indent="-361950" algn="ctr" rtl="0">
              <a:lnSpc>
                <a:spcPct val="115000"/>
              </a:lnSpc>
              <a:spcBef>
                <a:spcPts val="0"/>
              </a:spcBef>
              <a:spcAft>
                <a:spcPts val="0"/>
              </a:spcAft>
              <a:buClr>
                <a:srgbClr val="FFFFFF"/>
              </a:buClr>
              <a:buSzPts val="2100"/>
              <a:buFont typeface="Times New Roman"/>
              <a:buAutoNum type="arabicPeriod"/>
            </a:pPr>
            <a:r>
              <a:rPr lang="en" sz="2100" dirty="0">
                <a:solidFill>
                  <a:srgbClr val="FFFFFF"/>
                </a:solidFill>
                <a:latin typeface="+mj-lt"/>
                <a:ea typeface="Times New Roman"/>
                <a:cs typeface="Times New Roman"/>
                <a:sym typeface="Times New Roman"/>
              </a:rPr>
              <a:t>Post on social media using </a:t>
            </a:r>
            <a:r>
              <a:rPr lang="en" sz="2100" b="1" dirty="0">
                <a:solidFill>
                  <a:srgbClr val="FFFFFF"/>
                </a:solidFill>
                <a:latin typeface="+mj-lt"/>
                <a:ea typeface="Times New Roman"/>
                <a:cs typeface="Times New Roman"/>
                <a:sym typeface="Times New Roman"/>
              </a:rPr>
              <a:t>#AttendICE</a:t>
            </a:r>
            <a:endParaRPr sz="2100" b="1" dirty="0">
              <a:solidFill>
                <a:srgbClr val="FFFFFF"/>
              </a:solidFill>
              <a:latin typeface="+mj-lt"/>
              <a:ea typeface="Times New Roman"/>
              <a:cs typeface="Times New Roman"/>
              <a:sym typeface="Times New Roman"/>
            </a:endParaRPr>
          </a:p>
          <a:p>
            <a:pPr marL="457200" lvl="0" indent="-361950" algn="ctr" rtl="0">
              <a:lnSpc>
                <a:spcPct val="115000"/>
              </a:lnSpc>
              <a:spcBef>
                <a:spcPts val="0"/>
              </a:spcBef>
              <a:spcAft>
                <a:spcPts val="0"/>
              </a:spcAft>
              <a:buClr>
                <a:srgbClr val="FFFFFF"/>
              </a:buClr>
              <a:buSzPts val="2100"/>
              <a:buFont typeface="Times New Roman"/>
              <a:buAutoNum type="arabicPeriod"/>
            </a:pPr>
            <a:r>
              <a:rPr lang="en" sz="2100" dirty="0">
                <a:solidFill>
                  <a:srgbClr val="FFFFFF"/>
                </a:solidFill>
                <a:latin typeface="+mj-lt"/>
                <a:ea typeface="Times New Roman"/>
                <a:cs typeface="Times New Roman"/>
                <a:sym typeface="Times New Roman"/>
              </a:rPr>
              <a:t>The attendee who uses the hashtag most throughout the conference will win a $100 gift card!!</a:t>
            </a:r>
            <a:endParaRPr sz="2100" dirty="0">
              <a:solidFill>
                <a:srgbClr val="FFFFFF"/>
              </a:solidFill>
              <a:latin typeface="+mj-lt"/>
              <a:ea typeface="Times New Roman"/>
              <a:cs typeface="Times New Roman"/>
              <a:sym typeface="Times New Roman"/>
            </a:endParaRPr>
          </a:p>
        </p:txBody>
      </p:sp>
      <p:pic>
        <p:nvPicPr>
          <p:cNvPr id="77" name="Google Shape;77;p15"/>
          <p:cNvPicPr preferRelativeResize="0"/>
          <p:nvPr/>
        </p:nvPicPr>
        <p:blipFill>
          <a:blip r:embed="rId5">
            <a:alphaModFix/>
          </a:blip>
          <a:stretch>
            <a:fillRect/>
          </a:stretch>
        </p:blipFill>
        <p:spPr>
          <a:xfrm rot="-808090">
            <a:off x="672650" y="3408399"/>
            <a:ext cx="1681804" cy="1120925"/>
          </a:xfrm>
          <a:prstGeom prst="rect">
            <a:avLst/>
          </a:prstGeom>
          <a:noFill/>
          <a:ln w="28575">
            <a:solidFill>
              <a:srgbClr val="2A7894"/>
            </a:solidFill>
          </a:ln>
        </p:spPr>
      </p:pic>
      <p:pic>
        <p:nvPicPr>
          <p:cNvPr id="78" name="Google Shape;78;p15"/>
          <p:cNvPicPr preferRelativeResize="0"/>
          <p:nvPr/>
        </p:nvPicPr>
        <p:blipFill>
          <a:blip r:embed="rId6">
            <a:alphaModFix/>
          </a:blip>
          <a:stretch>
            <a:fillRect/>
          </a:stretch>
        </p:blipFill>
        <p:spPr>
          <a:xfrm rot="521829">
            <a:off x="2892968" y="3017599"/>
            <a:ext cx="1207576" cy="1610102"/>
          </a:xfrm>
          <a:prstGeom prst="rect">
            <a:avLst/>
          </a:prstGeom>
          <a:noFill/>
          <a:ln w="28575">
            <a:solidFill>
              <a:srgbClr val="2A7894"/>
            </a:solidFill>
          </a:ln>
        </p:spPr>
      </p:pic>
      <p:pic>
        <p:nvPicPr>
          <p:cNvPr id="79" name="Google Shape;79;p15"/>
          <p:cNvPicPr preferRelativeResize="0"/>
          <p:nvPr/>
        </p:nvPicPr>
        <p:blipFill>
          <a:blip r:embed="rId7">
            <a:alphaModFix/>
          </a:blip>
          <a:stretch>
            <a:fillRect/>
          </a:stretch>
        </p:blipFill>
        <p:spPr>
          <a:xfrm rot="533751">
            <a:off x="7376839" y="3100048"/>
            <a:ext cx="1217350" cy="1641298"/>
          </a:xfrm>
          <a:prstGeom prst="rect">
            <a:avLst/>
          </a:prstGeom>
          <a:noFill/>
          <a:ln w="28575">
            <a:solidFill>
              <a:srgbClr val="2A7894"/>
            </a:solidFill>
          </a:ln>
        </p:spPr>
      </p:pic>
      <p:pic>
        <p:nvPicPr>
          <p:cNvPr id="80" name="Google Shape;80;p15"/>
          <p:cNvPicPr preferRelativeResize="0"/>
          <p:nvPr/>
        </p:nvPicPr>
        <p:blipFill>
          <a:blip r:embed="rId8">
            <a:alphaModFix/>
          </a:blip>
          <a:stretch>
            <a:fillRect/>
          </a:stretch>
        </p:blipFill>
        <p:spPr>
          <a:xfrm rot="-151685">
            <a:off x="4650587" y="3058650"/>
            <a:ext cx="1975729" cy="1481797"/>
          </a:xfrm>
          <a:prstGeom prst="rect">
            <a:avLst/>
          </a:prstGeom>
          <a:noFill/>
          <a:ln w="28575">
            <a:solidFill>
              <a:srgbClr val="2A7894"/>
            </a:solidFill>
          </a:ln>
        </p:spPr>
      </p:pic>
      <p:cxnSp>
        <p:nvCxnSpPr>
          <p:cNvPr id="3" name="Straight Connector 2">
            <a:extLst>
              <a:ext uri="{FF2B5EF4-FFF2-40B4-BE49-F238E27FC236}">
                <a16:creationId xmlns:a16="http://schemas.microsoft.com/office/drawing/2014/main" id="{6B1063FF-A0F9-5D31-2CD5-3727F1DFFDC1}"/>
              </a:ext>
            </a:extLst>
          </p:cNvPr>
          <p:cNvCxnSpPr>
            <a:cxnSpLocks/>
          </p:cNvCxnSpPr>
          <p:nvPr/>
        </p:nvCxnSpPr>
        <p:spPr>
          <a:xfrm>
            <a:off x="1371600" y="1128900"/>
            <a:ext cx="6400800" cy="0"/>
          </a:xfrm>
          <a:prstGeom prst="line">
            <a:avLst/>
          </a:prstGeom>
          <a:ln w="28575">
            <a:solidFill>
              <a:srgbClr val="2A789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DCA9A1-591F-337C-B669-A29DD6DDFE11}"/>
              </a:ext>
            </a:extLst>
          </p:cNvPr>
          <p:cNvPicPr>
            <a:picLocks noChangeAspect="1"/>
          </p:cNvPicPr>
          <p:nvPr/>
        </p:nvPicPr>
        <p:blipFill>
          <a:blip r:embed="rId3"/>
          <a:stretch>
            <a:fillRect/>
          </a:stretch>
        </p:blipFill>
        <p:spPr>
          <a:xfrm>
            <a:off x="0" y="454914"/>
            <a:ext cx="9144000" cy="4233672"/>
          </a:xfrm>
          <a:prstGeom prst="rect">
            <a:avLst/>
          </a:prstGeom>
        </p:spPr>
      </p:pic>
      <p:pic>
        <p:nvPicPr>
          <p:cNvPr id="4" name="Google Shape;57;p13">
            <a:extLst>
              <a:ext uri="{FF2B5EF4-FFF2-40B4-BE49-F238E27FC236}">
                <a16:creationId xmlns:a16="http://schemas.microsoft.com/office/drawing/2014/main" id="{B1826350-310F-23F2-284C-A32635B8445D}"/>
              </a:ext>
            </a:extLst>
          </p:cNvPr>
          <p:cNvPicPr preferRelativeResize="0"/>
          <p:nvPr/>
        </p:nvPicPr>
        <p:blipFill rotWithShape="1">
          <a:blip r:embed="rId4">
            <a:alphaModFix/>
          </a:blip>
          <a:srcRect l="22866" b="8482"/>
          <a:stretch/>
        </p:blipFill>
        <p:spPr>
          <a:xfrm>
            <a:off x="-9525" y="2550141"/>
            <a:ext cx="1192675" cy="2593359"/>
          </a:xfrm>
          <a:prstGeom prst="rect">
            <a:avLst/>
          </a:prstGeom>
          <a:noFill/>
          <a:ln>
            <a:noFill/>
          </a:ln>
        </p:spPr>
      </p:pic>
      <p:sp>
        <p:nvSpPr>
          <p:cNvPr id="10" name="Title 1">
            <a:extLst>
              <a:ext uri="{FF2B5EF4-FFF2-40B4-BE49-F238E27FC236}">
                <a16:creationId xmlns:a16="http://schemas.microsoft.com/office/drawing/2014/main" id="{4DC85F56-FF6B-C79E-4ABF-AD1A83A448AA}"/>
              </a:ext>
            </a:extLst>
          </p:cNvPr>
          <p:cNvSpPr>
            <a:spLocks noGrp="1"/>
          </p:cNvSpPr>
          <p:nvPr>
            <p:ph type="title"/>
          </p:nvPr>
        </p:nvSpPr>
        <p:spPr>
          <a:xfrm>
            <a:off x="623888" y="1033060"/>
            <a:ext cx="7886700" cy="2139553"/>
          </a:xfrm>
        </p:spPr>
        <p:txBody>
          <a:bodyPr>
            <a:normAutofit/>
          </a:bodyPr>
          <a:lstStyle/>
          <a:p>
            <a:r>
              <a:rPr lang="en-US" dirty="0">
                <a:solidFill>
                  <a:schemeClr val="bg1"/>
                </a:solidFill>
                <a:latin typeface="+mn-lt"/>
              </a:rPr>
              <a:t>Employee Well-Being</a:t>
            </a:r>
            <a:br>
              <a:rPr lang="en-US" dirty="0">
                <a:solidFill>
                  <a:schemeClr val="bg1"/>
                </a:solidFill>
                <a:latin typeface="+mn-lt"/>
              </a:rPr>
            </a:br>
            <a:endParaRPr lang="en-US" dirty="0">
              <a:solidFill>
                <a:schemeClr val="bg1"/>
              </a:solidFill>
              <a:latin typeface="+mn-lt"/>
            </a:endParaRPr>
          </a:p>
        </p:txBody>
      </p:sp>
    </p:spTree>
    <p:extLst>
      <p:ext uri="{BB962C8B-B14F-4D97-AF65-F5344CB8AC3E}">
        <p14:creationId xmlns:p14="http://schemas.microsoft.com/office/powerpoint/2010/main" val="234290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Employee Well-Being</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370936" y="718457"/>
            <a:ext cx="8659833" cy="39602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According to a recent employee wellbeing study by Alight, less than half of U.S. employees have a positive perception of their overall wellbeing</a:t>
            </a:r>
            <a:endParaRPr lang="en-US" sz="1600" dirty="0"/>
          </a:p>
          <a:p>
            <a:endParaRPr lang="en-US" sz="1600" dirty="0"/>
          </a:p>
          <a:p>
            <a:pPr marL="517525" indent="-344488"/>
            <a:r>
              <a:rPr lang="en-US" sz="3000" dirty="0"/>
              <a:t>Overall, there has been a major decline in employee wellbeing from early 2020 to mid-2021, even as employees return to work at the office again</a:t>
            </a:r>
          </a:p>
        </p:txBody>
      </p:sp>
      <p:sp>
        <p:nvSpPr>
          <p:cNvPr id="5" name="TextBox 4">
            <a:extLst>
              <a:ext uri="{FF2B5EF4-FFF2-40B4-BE49-F238E27FC236}">
                <a16:creationId xmlns:a16="http://schemas.microsoft.com/office/drawing/2014/main" id="{3EABBDE0-F27E-CC78-5CC0-41FD482D8BBC}"/>
              </a:ext>
            </a:extLst>
          </p:cNvPr>
          <p:cNvSpPr txBox="1"/>
          <p:nvPr/>
        </p:nvSpPr>
        <p:spPr>
          <a:xfrm>
            <a:off x="2900680" y="4401686"/>
            <a:ext cx="6130088" cy="276999"/>
          </a:xfrm>
          <a:prstGeom prst="rect">
            <a:avLst/>
          </a:prstGeom>
          <a:noFill/>
        </p:spPr>
        <p:txBody>
          <a:bodyPr wrap="square">
            <a:spAutoFit/>
          </a:bodyPr>
          <a:lstStyle/>
          <a:p>
            <a:pPr algn="r"/>
            <a:r>
              <a:rPr lang="en-US" sz="600" dirty="0"/>
              <a:t>https://www.wrike.com/blog/what-is-employee-wellbeing-why-does-it-matter/</a:t>
            </a:r>
          </a:p>
          <a:p>
            <a:pPr algn="r"/>
            <a:r>
              <a:rPr lang="en-US" sz="600" dirty="0"/>
              <a:t>https://www.alight.com/thought-leadership/2021-employee-wellbeing-mindset-study</a:t>
            </a:r>
          </a:p>
        </p:txBody>
      </p:sp>
    </p:spTree>
    <p:extLst>
      <p:ext uri="{BB962C8B-B14F-4D97-AF65-F5344CB8AC3E}">
        <p14:creationId xmlns:p14="http://schemas.microsoft.com/office/powerpoint/2010/main" val="3219646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Employee Well-Being</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957532" y="3047040"/>
            <a:ext cx="7798842" cy="17634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t>Less than half of U.S. employees have a positive perception of their overall wellbeing as we saw a major decline from early 2020</a:t>
            </a:r>
          </a:p>
        </p:txBody>
      </p:sp>
      <p:sp>
        <p:nvSpPr>
          <p:cNvPr id="5" name="TextBox 4">
            <a:extLst>
              <a:ext uri="{FF2B5EF4-FFF2-40B4-BE49-F238E27FC236}">
                <a16:creationId xmlns:a16="http://schemas.microsoft.com/office/drawing/2014/main" id="{3EABBDE0-F27E-CC78-5CC0-41FD482D8BBC}"/>
              </a:ext>
            </a:extLst>
          </p:cNvPr>
          <p:cNvSpPr txBox="1"/>
          <p:nvPr/>
        </p:nvSpPr>
        <p:spPr>
          <a:xfrm>
            <a:off x="2900680" y="4401686"/>
            <a:ext cx="6130088" cy="276999"/>
          </a:xfrm>
          <a:prstGeom prst="rect">
            <a:avLst/>
          </a:prstGeom>
          <a:noFill/>
        </p:spPr>
        <p:txBody>
          <a:bodyPr wrap="square">
            <a:spAutoFit/>
          </a:bodyPr>
          <a:lstStyle/>
          <a:p>
            <a:pPr algn="r"/>
            <a:r>
              <a:rPr lang="en-US" sz="600" dirty="0"/>
              <a:t>https://www.wrike.com/blog/what-is-employee-wellbeing-why-does-it-matter/</a:t>
            </a:r>
          </a:p>
          <a:p>
            <a:pPr algn="r"/>
            <a:r>
              <a:rPr lang="en-US" sz="600" dirty="0"/>
              <a:t>https://www.alight.com/thought-leadership/2021-employee-wellbeing-mindset-study</a:t>
            </a:r>
          </a:p>
        </p:txBody>
      </p:sp>
      <p:pic>
        <p:nvPicPr>
          <p:cNvPr id="9" name="Picture 8">
            <a:extLst>
              <a:ext uri="{FF2B5EF4-FFF2-40B4-BE49-F238E27FC236}">
                <a16:creationId xmlns:a16="http://schemas.microsoft.com/office/drawing/2014/main" id="{377CDCF0-1A44-E89B-953C-C3D47912CDEA}"/>
              </a:ext>
            </a:extLst>
          </p:cNvPr>
          <p:cNvPicPr>
            <a:picLocks noChangeAspect="1"/>
          </p:cNvPicPr>
          <p:nvPr/>
        </p:nvPicPr>
        <p:blipFill rotWithShape="1">
          <a:blip r:embed="rId2"/>
          <a:srcRect l="521"/>
          <a:stretch/>
        </p:blipFill>
        <p:spPr>
          <a:xfrm>
            <a:off x="1409699" y="623822"/>
            <a:ext cx="6324601" cy="2329401"/>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8620F4E-B394-0FB7-05B2-058CA2E63BE6}"/>
              </a:ext>
            </a:extLst>
          </p:cNvPr>
          <p:cNvSpPr/>
          <p:nvPr/>
        </p:nvSpPr>
        <p:spPr>
          <a:xfrm>
            <a:off x="5900468" y="1414732"/>
            <a:ext cx="1587260" cy="345057"/>
          </a:xfrm>
          <a:prstGeom prst="rect">
            <a:avLst/>
          </a:prstGeom>
          <a:solidFill>
            <a:srgbClr val="F3F3F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642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7C8B-2F16-8ED8-E0B4-1524FB2D6573}"/>
              </a:ext>
            </a:extLst>
          </p:cNvPr>
          <p:cNvSpPr>
            <a:spLocks noGrp="1"/>
          </p:cNvSpPr>
          <p:nvPr>
            <p:ph type="title"/>
          </p:nvPr>
        </p:nvSpPr>
        <p:spPr/>
        <p:txBody>
          <a:bodyPr/>
          <a:lstStyle/>
          <a:p>
            <a:r>
              <a:rPr lang="en-US" dirty="0"/>
              <a:t>Employee Well-Being</a:t>
            </a:r>
          </a:p>
        </p:txBody>
      </p:sp>
      <p:sp>
        <p:nvSpPr>
          <p:cNvPr id="4" name="Content Placeholder 2">
            <a:extLst>
              <a:ext uri="{FF2B5EF4-FFF2-40B4-BE49-F238E27FC236}">
                <a16:creationId xmlns:a16="http://schemas.microsoft.com/office/drawing/2014/main" id="{6CA530CA-67F7-57A5-596E-733F087227A0}"/>
              </a:ext>
            </a:extLst>
          </p:cNvPr>
          <p:cNvSpPr txBox="1">
            <a:spLocks/>
          </p:cNvSpPr>
          <p:nvPr/>
        </p:nvSpPr>
        <p:spPr>
          <a:xfrm>
            <a:off x="609921" y="702359"/>
            <a:ext cx="6426983" cy="17634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The pandemic has tested the mental resiliency of employees, but the good news is people see value in mental health support</a:t>
            </a:r>
          </a:p>
        </p:txBody>
      </p:sp>
      <p:sp>
        <p:nvSpPr>
          <p:cNvPr id="5" name="TextBox 4">
            <a:extLst>
              <a:ext uri="{FF2B5EF4-FFF2-40B4-BE49-F238E27FC236}">
                <a16:creationId xmlns:a16="http://schemas.microsoft.com/office/drawing/2014/main" id="{3EABBDE0-F27E-CC78-5CC0-41FD482D8BBC}"/>
              </a:ext>
            </a:extLst>
          </p:cNvPr>
          <p:cNvSpPr txBox="1"/>
          <p:nvPr/>
        </p:nvSpPr>
        <p:spPr>
          <a:xfrm>
            <a:off x="2900680" y="4401686"/>
            <a:ext cx="6130088" cy="276999"/>
          </a:xfrm>
          <a:prstGeom prst="rect">
            <a:avLst/>
          </a:prstGeom>
          <a:noFill/>
        </p:spPr>
        <p:txBody>
          <a:bodyPr wrap="square">
            <a:spAutoFit/>
          </a:bodyPr>
          <a:lstStyle/>
          <a:p>
            <a:pPr algn="r"/>
            <a:r>
              <a:rPr lang="en-US" sz="600" dirty="0"/>
              <a:t>https://www.wrike.com/blog/what-is-employee-wellbeing-why-does-it-matter/</a:t>
            </a:r>
          </a:p>
          <a:p>
            <a:pPr algn="r"/>
            <a:r>
              <a:rPr lang="en-US" sz="600" dirty="0"/>
              <a:t>https://www.alight.com/thought-leadership/2021-employee-wellbeing-mindset-study</a:t>
            </a:r>
          </a:p>
        </p:txBody>
      </p:sp>
      <p:pic>
        <p:nvPicPr>
          <p:cNvPr id="6" name="Picture 5">
            <a:extLst>
              <a:ext uri="{FF2B5EF4-FFF2-40B4-BE49-F238E27FC236}">
                <a16:creationId xmlns:a16="http://schemas.microsoft.com/office/drawing/2014/main" id="{DFD5431F-815E-DEF2-FD27-96B4D3768AD9}"/>
              </a:ext>
            </a:extLst>
          </p:cNvPr>
          <p:cNvPicPr>
            <a:picLocks noChangeAspect="1"/>
          </p:cNvPicPr>
          <p:nvPr/>
        </p:nvPicPr>
        <p:blipFill>
          <a:blip r:embed="rId2"/>
          <a:stretch>
            <a:fillRect/>
          </a:stretch>
        </p:blipFill>
        <p:spPr>
          <a:xfrm>
            <a:off x="6772181" y="697852"/>
            <a:ext cx="1761897" cy="1767993"/>
          </a:xfrm>
          <a:prstGeom prst="rect">
            <a:avLst/>
          </a:prstGeom>
        </p:spPr>
      </p:pic>
      <p:sp>
        <p:nvSpPr>
          <p:cNvPr id="10" name="Rectangle 9">
            <a:extLst>
              <a:ext uri="{FF2B5EF4-FFF2-40B4-BE49-F238E27FC236}">
                <a16:creationId xmlns:a16="http://schemas.microsoft.com/office/drawing/2014/main" id="{D060BFDC-6186-BC0E-9ECC-11F8FA7C373B}"/>
              </a:ext>
            </a:extLst>
          </p:cNvPr>
          <p:cNvSpPr/>
          <p:nvPr/>
        </p:nvSpPr>
        <p:spPr>
          <a:xfrm>
            <a:off x="1013790" y="2677655"/>
            <a:ext cx="7520287" cy="1606109"/>
          </a:xfrm>
          <a:prstGeom prst="rect">
            <a:avLst/>
          </a:prstGeom>
          <a:solidFill>
            <a:srgbClr val="2D3462"/>
          </a:solidFill>
          <a:ln>
            <a:solidFill>
              <a:srgbClr val="2D3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9007BC49-E464-F740-7B88-BC7AFC37ADAD}"/>
              </a:ext>
            </a:extLst>
          </p:cNvPr>
          <p:cNvGrpSpPr/>
          <p:nvPr/>
        </p:nvGrpSpPr>
        <p:grpSpPr>
          <a:xfrm>
            <a:off x="1143564" y="2862470"/>
            <a:ext cx="7260739" cy="1169988"/>
            <a:chOff x="1104750" y="2862470"/>
            <a:chExt cx="7260739" cy="1169988"/>
          </a:xfrm>
        </p:grpSpPr>
        <p:grpSp>
          <p:nvGrpSpPr>
            <p:cNvPr id="19" name="Group 18">
              <a:extLst>
                <a:ext uri="{FF2B5EF4-FFF2-40B4-BE49-F238E27FC236}">
                  <a16:creationId xmlns:a16="http://schemas.microsoft.com/office/drawing/2014/main" id="{77E7CA43-F8B8-8914-EB94-7B9B16ACB3A1}"/>
                </a:ext>
              </a:extLst>
            </p:cNvPr>
            <p:cNvGrpSpPr/>
            <p:nvPr/>
          </p:nvGrpSpPr>
          <p:grpSpPr>
            <a:xfrm>
              <a:off x="1104750" y="2862470"/>
              <a:ext cx="2055893" cy="1169988"/>
              <a:chOff x="1104750" y="2862470"/>
              <a:chExt cx="2055893" cy="1169988"/>
            </a:xfrm>
          </p:grpSpPr>
          <p:sp>
            <p:nvSpPr>
              <p:cNvPr id="11" name="TextBox 10">
                <a:extLst>
                  <a:ext uri="{FF2B5EF4-FFF2-40B4-BE49-F238E27FC236}">
                    <a16:creationId xmlns:a16="http://schemas.microsoft.com/office/drawing/2014/main" id="{6766EBC3-01E7-4E82-4DE4-BD533E0BFEE5}"/>
                  </a:ext>
                </a:extLst>
              </p:cNvPr>
              <p:cNvSpPr txBox="1"/>
              <p:nvPr/>
            </p:nvSpPr>
            <p:spPr>
              <a:xfrm>
                <a:off x="1511502" y="2862470"/>
                <a:ext cx="1242391" cy="461665"/>
              </a:xfrm>
              <a:prstGeom prst="rect">
                <a:avLst/>
              </a:prstGeom>
              <a:noFill/>
            </p:spPr>
            <p:txBody>
              <a:bodyPr wrap="square" rtlCol="0">
                <a:spAutoFit/>
              </a:bodyPr>
              <a:lstStyle/>
              <a:p>
                <a:pPr algn="ctr"/>
                <a:r>
                  <a:rPr lang="en-US" sz="2400" dirty="0">
                    <a:solidFill>
                      <a:srgbClr val="FFFF00"/>
                    </a:solidFill>
                  </a:rPr>
                  <a:t>4 in 10</a:t>
                </a:r>
              </a:p>
            </p:txBody>
          </p:sp>
          <p:sp>
            <p:nvSpPr>
              <p:cNvPr id="12" name="TextBox 11">
                <a:extLst>
                  <a:ext uri="{FF2B5EF4-FFF2-40B4-BE49-F238E27FC236}">
                    <a16:creationId xmlns:a16="http://schemas.microsoft.com/office/drawing/2014/main" id="{1F4AF204-E83E-D0A1-A287-640D10437D2B}"/>
                  </a:ext>
                </a:extLst>
              </p:cNvPr>
              <p:cNvSpPr txBox="1"/>
              <p:nvPr/>
            </p:nvSpPr>
            <p:spPr>
              <a:xfrm>
                <a:off x="1104750" y="3324572"/>
                <a:ext cx="2055893" cy="707886"/>
              </a:xfrm>
              <a:prstGeom prst="rect">
                <a:avLst/>
              </a:prstGeom>
              <a:noFill/>
            </p:spPr>
            <p:txBody>
              <a:bodyPr wrap="square">
                <a:spAutoFit/>
              </a:bodyPr>
              <a:lstStyle/>
              <a:p>
                <a:pPr algn="ctr"/>
                <a:r>
                  <a:rPr lang="en-US" sz="1000" dirty="0">
                    <a:solidFill>
                      <a:schemeClr val="bg1"/>
                    </a:solidFill>
                  </a:rPr>
                  <a:t>workers say the pandemic has caused their emotional and mental wellbeing to decline</a:t>
                </a:r>
              </a:p>
              <a:p>
                <a:pPr algn="ctr"/>
                <a:endParaRPr lang="en-US" sz="1000" dirty="0">
                  <a:solidFill>
                    <a:schemeClr val="bg1"/>
                  </a:solidFill>
                </a:endParaRPr>
              </a:p>
            </p:txBody>
          </p:sp>
        </p:grpSp>
        <p:grpSp>
          <p:nvGrpSpPr>
            <p:cNvPr id="18" name="Group 17">
              <a:extLst>
                <a:ext uri="{FF2B5EF4-FFF2-40B4-BE49-F238E27FC236}">
                  <a16:creationId xmlns:a16="http://schemas.microsoft.com/office/drawing/2014/main" id="{25704F23-F8C6-2986-0AC2-AEAE1D302CB6}"/>
                </a:ext>
              </a:extLst>
            </p:cNvPr>
            <p:cNvGrpSpPr/>
            <p:nvPr/>
          </p:nvGrpSpPr>
          <p:grpSpPr>
            <a:xfrm>
              <a:off x="3707173" y="2862470"/>
              <a:ext cx="2055893" cy="1016100"/>
              <a:chOff x="3659109" y="2862470"/>
              <a:chExt cx="2055893" cy="1016100"/>
            </a:xfrm>
          </p:grpSpPr>
          <p:sp>
            <p:nvSpPr>
              <p:cNvPr id="13" name="TextBox 12">
                <a:extLst>
                  <a:ext uri="{FF2B5EF4-FFF2-40B4-BE49-F238E27FC236}">
                    <a16:creationId xmlns:a16="http://schemas.microsoft.com/office/drawing/2014/main" id="{5DFE61FC-7C37-A451-27F8-81ABCE50F1E0}"/>
                  </a:ext>
                </a:extLst>
              </p:cNvPr>
              <p:cNvSpPr txBox="1"/>
              <p:nvPr/>
            </p:nvSpPr>
            <p:spPr>
              <a:xfrm>
                <a:off x="4065861" y="2862470"/>
                <a:ext cx="1242391" cy="461665"/>
              </a:xfrm>
              <a:prstGeom prst="rect">
                <a:avLst/>
              </a:prstGeom>
              <a:noFill/>
            </p:spPr>
            <p:txBody>
              <a:bodyPr wrap="square" rtlCol="0">
                <a:spAutoFit/>
              </a:bodyPr>
              <a:lstStyle/>
              <a:p>
                <a:pPr algn="ctr"/>
                <a:r>
                  <a:rPr lang="en-US" sz="2400" dirty="0">
                    <a:solidFill>
                      <a:srgbClr val="FFFF00"/>
                    </a:solidFill>
                  </a:rPr>
                  <a:t>43%</a:t>
                </a:r>
              </a:p>
            </p:txBody>
          </p:sp>
          <p:sp>
            <p:nvSpPr>
              <p:cNvPr id="14" name="TextBox 13">
                <a:extLst>
                  <a:ext uri="{FF2B5EF4-FFF2-40B4-BE49-F238E27FC236}">
                    <a16:creationId xmlns:a16="http://schemas.microsoft.com/office/drawing/2014/main" id="{3B69E7A9-6B5C-8BEC-74A6-20B88A31D51B}"/>
                  </a:ext>
                </a:extLst>
              </p:cNvPr>
              <p:cNvSpPr txBox="1"/>
              <p:nvPr/>
            </p:nvSpPr>
            <p:spPr>
              <a:xfrm>
                <a:off x="3659109" y="3324572"/>
                <a:ext cx="2055893" cy="553998"/>
              </a:xfrm>
              <a:prstGeom prst="rect">
                <a:avLst/>
              </a:prstGeom>
              <a:noFill/>
            </p:spPr>
            <p:txBody>
              <a:bodyPr wrap="square">
                <a:spAutoFit/>
              </a:bodyPr>
              <a:lstStyle/>
              <a:p>
                <a:pPr algn="ctr"/>
                <a:r>
                  <a:rPr lang="en-US" sz="1000" dirty="0">
                    <a:solidFill>
                      <a:schemeClr val="bg1"/>
                    </a:solidFill>
                  </a:rPr>
                  <a:t>of employees or their dependents sought counseling – up from 28% in 2018</a:t>
                </a:r>
              </a:p>
            </p:txBody>
          </p:sp>
        </p:grpSp>
        <p:grpSp>
          <p:nvGrpSpPr>
            <p:cNvPr id="17" name="Group 16">
              <a:extLst>
                <a:ext uri="{FF2B5EF4-FFF2-40B4-BE49-F238E27FC236}">
                  <a16:creationId xmlns:a16="http://schemas.microsoft.com/office/drawing/2014/main" id="{72E0BD04-F049-A1AC-8C39-6C9790CFC913}"/>
                </a:ext>
              </a:extLst>
            </p:cNvPr>
            <p:cNvGrpSpPr/>
            <p:nvPr/>
          </p:nvGrpSpPr>
          <p:grpSpPr>
            <a:xfrm>
              <a:off x="6309596" y="2862470"/>
              <a:ext cx="2055893" cy="1169988"/>
              <a:chOff x="6309596" y="2862470"/>
              <a:chExt cx="2055893" cy="1169988"/>
            </a:xfrm>
          </p:grpSpPr>
          <p:sp>
            <p:nvSpPr>
              <p:cNvPr id="15" name="TextBox 14">
                <a:extLst>
                  <a:ext uri="{FF2B5EF4-FFF2-40B4-BE49-F238E27FC236}">
                    <a16:creationId xmlns:a16="http://schemas.microsoft.com/office/drawing/2014/main" id="{4AB2C69F-5517-AB05-9251-D96242F2C142}"/>
                  </a:ext>
                </a:extLst>
              </p:cNvPr>
              <p:cNvSpPr txBox="1"/>
              <p:nvPr/>
            </p:nvSpPr>
            <p:spPr>
              <a:xfrm>
                <a:off x="6716348" y="2862470"/>
                <a:ext cx="1242391" cy="461665"/>
              </a:xfrm>
              <a:prstGeom prst="rect">
                <a:avLst/>
              </a:prstGeom>
              <a:noFill/>
            </p:spPr>
            <p:txBody>
              <a:bodyPr wrap="square" rtlCol="0">
                <a:spAutoFit/>
              </a:bodyPr>
              <a:lstStyle/>
              <a:p>
                <a:pPr algn="ctr"/>
                <a:r>
                  <a:rPr lang="en-US" sz="2400" dirty="0">
                    <a:solidFill>
                      <a:srgbClr val="FFFF00"/>
                    </a:solidFill>
                  </a:rPr>
                  <a:t>86%</a:t>
                </a:r>
              </a:p>
            </p:txBody>
          </p:sp>
          <p:sp>
            <p:nvSpPr>
              <p:cNvPr id="16" name="TextBox 15">
                <a:extLst>
                  <a:ext uri="{FF2B5EF4-FFF2-40B4-BE49-F238E27FC236}">
                    <a16:creationId xmlns:a16="http://schemas.microsoft.com/office/drawing/2014/main" id="{6732127F-4B59-8359-8112-DC6B831C51F5}"/>
                  </a:ext>
                </a:extLst>
              </p:cNvPr>
              <p:cNvSpPr txBox="1"/>
              <p:nvPr/>
            </p:nvSpPr>
            <p:spPr>
              <a:xfrm>
                <a:off x="6309596" y="3324572"/>
                <a:ext cx="2055893" cy="707886"/>
              </a:xfrm>
              <a:prstGeom prst="rect">
                <a:avLst/>
              </a:prstGeom>
              <a:noFill/>
            </p:spPr>
            <p:txBody>
              <a:bodyPr wrap="square">
                <a:spAutoFit/>
              </a:bodyPr>
              <a:lstStyle/>
              <a:p>
                <a:pPr algn="ctr"/>
                <a:r>
                  <a:rPr lang="en-US" sz="1000" dirty="0">
                    <a:solidFill>
                      <a:schemeClr val="bg1"/>
                    </a:solidFill>
                  </a:rPr>
                  <a:t>of managers say mental and emotional health training would be valuable in their role as a manager</a:t>
                </a:r>
              </a:p>
            </p:txBody>
          </p:sp>
        </p:grpSp>
      </p:grpSp>
      <p:cxnSp>
        <p:nvCxnSpPr>
          <p:cNvPr id="22" name="Straight Connector 21">
            <a:extLst>
              <a:ext uri="{FF2B5EF4-FFF2-40B4-BE49-F238E27FC236}">
                <a16:creationId xmlns:a16="http://schemas.microsoft.com/office/drawing/2014/main" id="{7751F6E3-8EF9-AC2A-5B7E-56C2E5F03707}"/>
              </a:ext>
            </a:extLst>
          </p:cNvPr>
          <p:cNvCxnSpPr>
            <a:cxnSpLocks/>
          </p:cNvCxnSpPr>
          <p:nvPr/>
        </p:nvCxnSpPr>
        <p:spPr>
          <a:xfrm>
            <a:off x="3458817" y="2862470"/>
            <a:ext cx="0" cy="1169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37EABD-2B0A-62AA-B40E-54A0290D5634}"/>
              </a:ext>
            </a:extLst>
          </p:cNvPr>
          <p:cNvCxnSpPr>
            <a:cxnSpLocks/>
          </p:cNvCxnSpPr>
          <p:nvPr/>
        </p:nvCxnSpPr>
        <p:spPr>
          <a:xfrm>
            <a:off x="6195391" y="2862470"/>
            <a:ext cx="0" cy="1169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990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2094</TotalTime>
  <Words>2023</Words>
  <Application>Microsoft Office PowerPoint</Application>
  <PresentationFormat>On-screen Show (16:9)</PresentationFormat>
  <Paragraphs>195</Paragraphs>
  <Slides>55</Slides>
  <Notes>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Arial</vt:lpstr>
      <vt:lpstr>Arial</vt:lpstr>
      <vt:lpstr>Arial Black</vt:lpstr>
      <vt:lpstr>Book Antiqua</vt:lpstr>
      <vt:lpstr>Calibri</vt:lpstr>
      <vt:lpstr>Calibri </vt:lpstr>
      <vt:lpstr>Century Gothic</vt:lpstr>
      <vt:lpstr>Open Sans</vt:lpstr>
      <vt:lpstr>Times New Roman</vt:lpstr>
      <vt:lpstr>whitney-medium</vt:lpstr>
      <vt:lpstr>Simple Light</vt:lpstr>
      <vt:lpstr>PowerPoint Presentation</vt:lpstr>
      <vt:lpstr>PowerPoint Presentation</vt:lpstr>
      <vt:lpstr>What is Well-Being? </vt:lpstr>
      <vt:lpstr>What is Well Being?</vt:lpstr>
      <vt:lpstr>What is Well Being?</vt:lpstr>
      <vt:lpstr>Employee Well-Being </vt:lpstr>
      <vt:lpstr>Employee Well-Being</vt:lpstr>
      <vt:lpstr>Employee Well-Being</vt:lpstr>
      <vt:lpstr>Employee Well-Being</vt:lpstr>
      <vt:lpstr>Employee Well-Being</vt:lpstr>
      <vt:lpstr>Employee Well-Being</vt:lpstr>
      <vt:lpstr>Employee Well-Being</vt:lpstr>
      <vt:lpstr>About the People Surveyed</vt:lpstr>
      <vt:lpstr>Let’s Talk About Burnout </vt:lpstr>
      <vt:lpstr>Understanding Burnout</vt:lpstr>
      <vt:lpstr>Possible Indicators of Burnout</vt:lpstr>
      <vt:lpstr>Common Statement We Say/Hear when We’re Burned Out</vt:lpstr>
      <vt:lpstr>What Contributes to Burnout?</vt:lpstr>
      <vt:lpstr>What Can I do about my own Burnout?</vt:lpstr>
      <vt:lpstr>Ways to Address Burnout with your Team</vt:lpstr>
      <vt:lpstr>Ways to Address Burnout with your Team</vt:lpstr>
      <vt:lpstr>PowerPoint Presentation</vt:lpstr>
      <vt:lpstr>Am I Burned Out?</vt:lpstr>
      <vt:lpstr>Personal Self-care Strategies</vt:lpstr>
      <vt:lpstr>Great Organizational Strategies to Support Supervisors</vt:lpstr>
      <vt:lpstr>Self-care for Supervisors: Bottom Line</vt:lpstr>
      <vt:lpstr>What is an High Reliability Organization (HRO) </vt:lpstr>
      <vt:lpstr>PowerPoint Presentation</vt:lpstr>
      <vt:lpstr>PowerPoint Presentation</vt:lpstr>
      <vt:lpstr>Imperatives of an HRO</vt:lpstr>
      <vt:lpstr>Connecting Well-Being and HRO</vt:lpstr>
      <vt:lpstr>Connecting Well-Being and HRO</vt:lpstr>
      <vt:lpstr>Connecting Well-Being and HRO</vt:lpstr>
      <vt:lpstr>Communication and Something Called Engagement </vt:lpstr>
      <vt:lpstr>“Engagement is not a characteristic of employees, but rather an experience created by organizations, managers and team members” - Unknown</vt:lpstr>
      <vt:lpstr>PowerPoint Presentation</vt:lpstr>
      <vt:lpstr>PowerPoint Presentation</vt:lpstr>
      <vt:lpstr>The Importance of Employee Engagement</vt:lpstr>
      <vt:lpstr>The Importance of Employee Engagement</vt:lpstr>
      <vt:lpstr>The Importance of Employee Engagement in Healthcare</vt:lpstr>
      <vt:lpstr>Leadership Behaviors that Contribute to Disengagement</vt:lpstr>
      <vt:lpstr>The Great Resignation</vt:lpstr>
      <vt:lpstr>Top 10 Drivers of Employee Engagement</vt:lpstr>
      <vt:lpstr>PowerPoint Presentation</vt:lpstr>
      <vt:lpstr>PowerPoint Presentation</vt:lpstr>
      <vt:lpstr>Crosswalk of Communication and Engagement</vt:lpstr>
      <vt:lpstr>Crosswalk of Communication and Engagement</vt:lpstr>
      <vt:lpstr>Crosswalk of Communication and Engagement</vt:lpstr>
      <vt:lpstr>PowerPoint Presentation</vt:lpstr>
      <vt:lpstr>PowerPoint Presentation</vt:lpstr>
      <vt:lpstr>PowerPoint Presentation</vt:lpstr>
      <vt:lpstr>What are your thoughts? </vt:lpstr>
      <vt:lpstr>Operations Management in Radiology Textbook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Beall</dc:creator>
  <cp:lastModifiedBy>John Beall</cp:lastModifiedBy>
  <cp:revision>15</cp:revision>
  <dcterms:modified xsi:type="dcterms:W3CDTF">2023-02-13T06:00:07Z</dcterms:modified>
</cp:coreProperties>
</file>