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84" r:id="rId3"/>
    <p:sldId id="285" r:id="rId4"/>
    <p:sldId id="28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0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7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0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05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4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3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6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9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8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4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2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8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7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1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3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1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5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449B20-DC49-4EED-9B62-3E1A0F53302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8415-DAC9-4095-99E6-27E4203FB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32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BC99-98B2-8144-5E7A-363E4FCE7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4CCC6-483A-CD49-F733-4D1EA1790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983AD-911E-9875-4B31-DB89837FD176}"/>
              </a:ext>
            </a:extLst>
          </p:cNvPr>
          <p:cNvSpPr txBox="1"/>
          <p:nvPr/>
        </p:nvSpPr>
        <p:spPr>
          <a:xfrm>
            <a:off x="2934478" y="802243"/>
            <a:ext cx="609755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MANAGEMENT FOR IMAGING PROFESSIONALS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>
                  <a:lumMod val="95000"/>
                </a:schemeClr>
              </a:solidFill>
              <a:latin typeface="Twentieth Century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Gregory Goll BS CBET CHTM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ager, Projects and Medical Imaging Services Department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Wellstar Health System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Marietta, Georgia</a:t>
            </a:r>
            <a:endParaRPr lang="en-US" sz="2400" b="0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2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780F-F23B-99F0-5FEE-10E9A273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Twentieth Century"/>
              </a:rPr>
              <a:t>SPONSOR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B598-05E7-E8D6-031C-A49566CCA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u="none" strike="noStrike" dirty="0">
                <a:effectLst/>
                <a:latin typeface="Twentieth Century"/>
              </a:rPr>
              <a:t>A person or possibly a group that provides the resources and support for a project.</a:t>
            </a:r>
          </a:p>
          <a:p>
            <a:r>
              <a:rPr lang="en-US" sz="2400" b="0" i="0" u="none" strike="noStrike" dirty="0">
                <a:effectLst/>
                <a:latin typeface="Twentieth Century"/>
              </a:rPr>
              <a:t>Importance- They basically are the money controller, any budget changes directly affect them. In most cases they report to higher administration.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3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B545D-1F80-5EA6-BB40-5B493506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Twentieth Century"/>
              </a:rPr>
              <a:t>PROJECT MANAGER (PM)/</a:t>
            </a:r>
            <a:br>
              <a:rPr lang="en-US" sz="3600" b="0" i="0" u="none" strike="noStrike" dirty="0">
                <a:solidFill>
                  <a:schemeClr val="tx1"/>
                </a:solidFill>
                <a:effectLst/>
                <a:latin typeface="Twentieth Century"/>
              </a:rPr>
            </a:b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Twentieth Century"/>
              </a:rPr>
              <a:t>PROJECT TEAM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0333-84DC-1FA5-DE1D-F15338233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PM is a person designated by the organization to lead the team that is responsible for achieving the project objectives.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group of individuals that support the project manager.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Importance- They are the leader over the project, they make assignments to other team members and track the overall progress of all aspects of the project.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7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7DF7-27AE-861A-0009-45F6E8A3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Twentieth Century"/>
              </a:rPr>
              <a:t>PROJECT SCOPE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9B1EA-7B93-B744-6648-51CDDB5C1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work done to deliver a product or service.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Importance- This is the baseline of what is being asked to be completed. This should have define parameters to insure project is completed and meets desired objectives.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4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2825-F015-15D6-7BB3-FA7ABCD9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SCOPE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40C6-F793-AF36-3409-A71915E16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Twentieth Century"/>
              </a:rPr>
              <a:t>Money</a:t>
            </a:r>
            <a:endParaRPr lang="en-US" sz="2800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Twentieth Century"/>
              </a:rPr>
              <a:t>Tools</a:t>
            </a:r>
            <a:endParaRPr lang="en-US" sz="2800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Twentieth Century"/>
              </a:rPr>
              <a:t>People</a:t>
            </a:r>
            <a:endParaRPr lang="en-US" sz="2800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Twentieth Century"/>
              </a:rPr>
              <a:t>Materials</a:t>
            </a:r>
            <a:endParaRPr lang="en-US" sz="2800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Twentieth Century"/>
              </a:rPr>
              <a:t>Data</a:t>
            </a:r>
            <a:endParaRPr lang="en-US" sz="2800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Twentieth Century"/>
              </a:rPr>
              <a:t>Relationships</a:t>
            </a:r>
            <a:endParaRPr lang="en-US" sz="2800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8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E610-79B3-2480-AF49-AA617335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931D9-144A-71D3-93A6-2A44B3F9D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Internal Staffing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External Staffing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Vendor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06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AA86-D638-7741-19DD-7AA4A109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E775-01EC-867C-1711-31BC91F1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this case relationship is defined as a set of expectations.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vendor communications need to be consistent. 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 a standard for all external interactions.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good example of this how incoming inspection and initial inventory process is handled.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6B2B-9DF4-52AD-CAB5-E0662EB9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TIME LINES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EDA8-6623-9C12-A8A7-4FDF45A30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Timelines are used to set a base schedule for all team members to follow.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en-US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Importance- If timelines are not tracked it is difficult to determine the status/completion of 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9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AC39-0F9A-B08D-D143-37847FE3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MANAGEMENT SOFTWARE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024A4-B5DE-6F33-FCE2-7D3267FBB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Microsoft Project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has many tools for setting time lines, allocating of resources, and measuring project work.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a nice way of linking several different paths of project work together.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Also Microsoft Excel can be used as another option.</a:t>
            </a:r>
          </a:p>
          <a:p>
            <a:endParaRPr lang="en-US" dirty="0"/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** Always make sure all team members have access to any program being used.</a:t>
            </a:r>
          </a:p>
        </p:txBody>
      </p:sp>
    </p:spTree>
    <p:extLst>
      <p:ext uri="{BB962C8B-B14F-4D97-AF65-F5344CB8AC3E}">
        <p14:creationId xmlns:p14="http://schemas.microsoft.com/office/powerpoint/2010/main" val="19760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711E-46B2-15D0-248F-694C0863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Team member tracking of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9BCD-F0FB-8870-19AD-FB65A3832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 a process for all internal and external members to track project progress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Microsoft Teams is an example of a universal software that allows establishment of a shared site for access and tracking of information and updates.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Verify everyone is included on any important communications.</a:t>
            </a:r>
          </a:p>
        </p:txBody>
      </p:sp>
    </p:spTree>
    <p:extLst>
      <p:ext uri="{BB962C8B-B14F-4D97-AF65-F5344CB8AC3E}">
        <p14:creationId xmlns:p14="http://schemas.microsoft.com/office/powerpoint/2010/main" val="49671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E3E9-60F4-17A2-F6CB-F5B01E93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Twentieth Century"/>
              </a:rPr>
              <a:t>RISK ANALYSIS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459A7-D47D-B437-EB83-D7318EA59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event or condition that if it happens can have a positive or negative affect on one or more project objectives.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Define risks associated with a project. (Breakdown Structure)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risk can the sponsor take on. (Appetite)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risk can the organization stand.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projects have some sort of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9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2649-07C4-EEAE-BBE7-CD951B81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Wellstar Demographics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8301-6F19-EAFA-FAED-855A3ED1A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Hospitals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21 Imaging Centers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Busiest Emergency Room in country,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Busiest Emergency Room in Georgia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of the largest healthcare providers in Georgia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6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4ED1-A856-1098-0413-83972889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 OF MEETING NOTES / GENERAL DISCUSSIONS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848F6-06E2-2C76-816E-2C52E7A22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Documentation of progress.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Documentation of assignments.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Documentation of changes.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Clarification of understanding.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Defining aspects of a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3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2B4F-4B4B-93FB-F8B1-B25D1AEE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CRITICAL PATH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CD47-EDA8-82D0-E197-4CA7D2F9B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sequence of activities that define the longest path through a project.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en-US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it is important- Any process that interrupts the critical path will have a global impact on project time line and success.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FDA59-7ACE-C42C-0CE4-779BA5DF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SCOPE CREEP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85ACF-E3C0-97FB-B6AB-CABE58B4F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uncontrolled expansion of a project.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main issue is as the project expands provisions were not made on how this change is to be funded.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will also tie up resources such as team members.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will effect final time lines in the majority of cases.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75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B24D-110E-D164-3FD1-C65DD7A9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SCOPE CHANGE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9403-D984-1424-EE9A-9A3937566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happens when it is determined the path of a project must take a different direction than originally planned.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usually will require a change in project cost and any time lines.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 Scope Creep and Scope Change, change at least takes a direct. Scope Creep can potentially continue to grow in many directions.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4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8D95-21E3-95FC-F8E8-110FB572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COMPRESSION/PROJECT CRASHING/FAST TRACKING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1E83E-0C1D-5F37-3029-B6DEDADA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Compression – Maintain all aspects of the project, only decreasing the overall time to complete.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Crashing- 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technique used to shorten the schedule duration for the least incremental cost by adding resources.</a:t>
            </a:r>
            <a:endParaRPr lang="en-US" sz="24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 Tracking 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the process of performing tasks in parallel so as to be able to finish the project sooner.</a:t>
            </a:r>
            <a:endParaRPr lang="en-US" sz="24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Dysfunctional- 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technique used to insure success is not an option.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87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3CC1-E866-183D-C873-1E67DA51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ACCEPTANCE CRITERIA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C2537-63B0-FE65-83AE-51C6F1799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set of conditions that  must be met for before a deliverable can be signed off.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en-US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Importance- This is the only way to be sure a goal has been met. A sign off must be from a person that has been designated to have the power to approve.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32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5A4B-1A4C-8152-6193-60E5F38A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PLANNING FOR INSTALLATION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A1E0B-7418-B02F-2FF6-0831E4DEE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Clear understanding of the project scope.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Definition of time line.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PM and Project team identified.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Clearly define who does what in the process.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Routine update times are scheduled.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72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81BA-31A3-53D0-36F0-719048DD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WAYS TO BUILD A PROJECT BUDGET 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1D631-B7A3-050B-2691-9D82621B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 Term- when a start date is somewhere in the future, potentially years. Use list price and adjust for future increase. This will be revised.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Short Term- Project has a defined start date and funds are available quickly. Use most accurate pricing available.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 it to fit- The can be the hardest. You have a set amount of money that can not be increased.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25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4FEA-0C5C-6228-340C-12B7A430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BUDGET DEFINING FACTORS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BEAF8-EE43-DD30-6602-0D23E4E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there a predefined budget?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the scope been determined?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 you add everything you need to the budget?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there selected vendors or a bid process?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installation in a new area or an existing area?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you attempting to reuse anything without checking?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59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A35BF-4456-AFD9-F66F-88F90DB8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PAYMENT TERMS / ISSUES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7E02-3CD3-9FE0-6608-25F5B9CE2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the funds available?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money is committed upon arrival?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money is due on final approval?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possible know how long it takes for your employer to pay an invoice.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3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B412-A123-FCB1-D05E-C8BEE8BB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78911-468B-6DA4-5431-A6AD02FCC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1985 Started University of Michigan Health System, Ann Arbor, Michigan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2001 Transition to Supervisor at Erlanger Health System, Chattanooga, Tennessee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2015 Transition to McLaren Health System, Mount Clemens, Michigan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2017 Currently with Wellstar Health System, Marietta, Georgia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44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62D5-E124-C238-4B0A-D2B9E6B4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 OF THE PROJECT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2F99-0F3E-55F7-289E-CF8FF9471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Blue print control.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Estimate/ revision control.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Notebook, file, or online tracking.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a shared access for all team members to communicate important items like budget planning.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09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D477-6A65-8457-4562-A7E50432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 YOU VOLUNTEER TO TAKE ON A LEADERSHIP ROLE, SOMETHING TO THINK ABOUT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8B8D3-B144-2B36-ABCB-C185B65E4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Bandwidth in life, sometimes leading a project requires altering work hours or overtime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 ability, it’s not only what you say. It’s how you say it that matters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entieth Century"/>
              </a:rPr>
              <a:t>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Patience is extremely important</a:t>
            </a:r>
          </a:p>
        </p:txBody>
      </p:sp>
    </p:spTree>
    <p:extLst>
      <p:ext uri="{BB962C8B-B14F-4D97-AF65-F5344CB8AC3E}">
        <p14:creationId xmlns:p14="http://schemas.microsoft.com/office/powerpoint/2010/main" val="521498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0BA9A-0FE1-B6E7-CBBD-9FE8137F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INTERNAL DEPARTMENT BUDGETING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90152-F6E1-9FEE-A4EF-D424197EC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Accurately project how  much time a project will take from start to finish.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sure of who internally you want involved.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will pay the labor for involvement in a project?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soon can back billing begin?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77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3946-188F-9941-DB3A-5B2F8E7D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A PLAN/ BE CAREFUL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F11C-7243-E1E8-F024-ED90C5306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 any work begins have a plan on exactly what is being done.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 your expected role.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 boundaries of your role.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take on tasks you are not able to control.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make time promises you can not keep.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a contingency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61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1351-28EF-1D8D-875D-2B6D63F0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 PITFALLS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58D16-846B-36FC-4FA4-8FF2E72C6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Purchasing equipment with user input.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Joining late in a project and approaching involvement as a  reactive verses proactive.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taking the time to  properly verify information, details and contacts.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taking time for measurement verification.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Lack of engagement with clinical staff.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Making changes without proper approvals.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96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D968-586B-1416-E478-D6FBACD0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 PITFALLS CONTINUED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B8B76-290F-F464-4AD7-E3BD7291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Deliberately working outside of area of responsibility.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Unfunded equipment replacements (consignment)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Quick purchases, only device not all pieces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Interfacing to non-compatible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54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1F4D-FB52-A792-B86B-EAE6D756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Imaging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52D3A-C4E2-5848-5DC0-BC21AAAD9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Did the site ever have Imaging equipment?</a:t>
            </a:r>
          </a:p>
          <a:p>
            <a:r>
              <a:rPr lang="en-US" sz="2400" dirty="0"/>
              <a:t>Who has access to any shielding designs?</a:t>
            </a:r>
          </a:p>
          <a:p>
            <a:r>
              <a:rPr lang="en-US" sz="2400" dirty="0"/>
              <a:t>Was  consideration made for the weight of the equipment?</a:t>
            </a:r>
          </a:p>
          <a:p>
            <a:r>
              <a:rPr lang="en-US" sz="2400" dirty="0"/>
              <a:t>How do you get the equipment in the building?</a:t>
            </a:r>
          </a:p>
          <a:p>
            <a:r>
              <a:rPr lang="en-US" sz="2400" dirty="0"/>
              <a:t>How do you get it back out? Nothing lasts forever.</a:t>
            </a:r>
          </a:p>
        </p:txBody>
      </p:sp>
    </p:spTree>
    <p:extLst>
      <p:ext uri="{BB962C8B-B14F-4D97-AF65-F5344CB8AC3E}">
        <p14:creationId xmlns:p14="http://schemas.microsoft.com/office/powerpoint/2010/main" val="1654609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8524-26BF-C3AD-7DD1-33218FEF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FIVE WAYS TO </a:t>
            </a:r>
            <a:r>
              <a:rPr lang="en-US" sz="3200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IT DONE WRONG, </a:t>
            </a:r>
            <a:br>
              <a:rPr lang="en-US" sz="3200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NOT AT ALL!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2DDC7-0C7E-C7CA-6C41-D56CD1191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Scope-less is hopeless. Don’t decide what you are doing—just throw money at a problem.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 on time and cost, not quality. Get it done yesterday. Never let anyone spend money. Don’t waste time checking anything—just get it done. 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 the right thing to do. Don’t analyze problems. Don’t listen to experts. And—absolutely, above all, whatever you do—be sure to ignore the customer. You wouldn’t launch a project if you didn’t know everything, and what does anyone else know?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Don’t thank the team, push them harder. Don’t waste time with planning, People ought to know what to do. Just tell the team to get it done now—or else.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Avoid big problems. All of our projects fail. And we’ve got no time for them, either—we’re too busy putting out fires.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14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BEFA-D2E3-9BA6-109C-6A2EE19A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 for attending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A5AAF-FA6A-0D54-5FB5-D12C17EB6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3282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7E17-FE62-2171-D7AD-BFD0358F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Thought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68F0B-2A5A-4C57-BD2D-6A89724B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can't explain it simply, you don't understand it well enough. </a:t>
            </a:r>
          </a:p>
          <a:p>
            <a:pPr marL="0" indent="0" algn="ctr">
              <a:buNone/>
            </a:pP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Albert Einstein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8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0FD8-F311-060B-09C6-C915DBAE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Twentieth Century"/>
              </a:rPr>
              <a:t>EVERY PROJECT HAS CLEAR COMMUNICATION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684F0-8188-C82E-0777-F1DB698E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190" y="5866667"/>
            <a:ext cx="7171513" cy="2769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0" dirty="0">
                <a:effectLst/>
              </a:rPr>
              <a:t>    </a:t>
            </a:r>
            <a:endParaRPr lang="en-US" dirty="0"/>
          </a:p>
        </p:txBody>
      </p:sp>
      <p:pic>
        <p:nvPicPr>
          <p:cNvPr id="1026" name="Picture 2" descr="The “Project Cartoon” Root Cause. Variations of this cartoon ...">
            <a:extLst>
              <a:ext uri="{FF2B5EF4-FFF2-40B4-BE49-F238E27FC236}">
                <a16:creationId xmlns:a16="http://schemas.microsoft.com/office/drawing/2014/main" id="{5C38247E-893F-9AE1-C960-B494D608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255877"/>
            <a:ext cx="7972425" cy="54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4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CA3B-EA4E-FDE3-E2DE-11B9B11F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COST OF PROJECT FAILURE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BB64C-4835-7727-B4CB-97B776BD9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Management statistics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noted the following: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Projects go over budget by 27% on average, and one in six projects has a cost overrun of 200%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17% of IT projects go so badly that they can threaten the very existence of the company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73% of respondents feel that their projects are either always or usually “doomed right from the start”</a:t>
            </a:r>
            <a:endParaRPr lang="en-US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failure rates are between 5-15% representing $50 Billion to $150 Billion in loss per year.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4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6215-BC80-B549-EA2A-5210D6F7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Twentieth Century"/>
              </a:rPr>
              <a:t>PHASES OF PROJECT MANAGEMENT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F5FDA-7A53-63EA-F7FF-9C6990C05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Twentieth Century"/>
              </a:rPr>
              <a:t>Initiating 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Twentieth Century"/>
              </a:rPr>
              <a:t>Planning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Twentieth Century"/>
              </a:rPr>
              <a:t>Executing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Twentieth Century"/>
              </a:rPr>
              <a:t>Monitoring/Controlling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Twentieth Century"/>
              </a:rPr>
              <a:t>Closing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Twentieth Century"/>
              </a:rPr>
              <a:t>** These are universal definitions**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4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1545-6BD9-385F-72AE-CE284DA2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PROJECT LIFE CYCLE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673CD-FFB8-6FFB-565D-32F0F0617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Life Cycle – The phases that a project passes through from initiation to the final closure. 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** Every project that begins at some point has to end. **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Phases- These are the milestones/progress of a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7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F935-A429-E6AB-36B7-A7974A90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36" y="462243"/>
            <a:ext cx="9404723" cy="1400530"/>
          </a:xfrm>
        </p:spPr>
        <p:txBody>
          <a:bodyPr/>
          <a:lstStyle/>
          <a:p>
            <a:pPr algn="ctr"/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11DE-D236-EC43-3A82-2B7780668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 person/group that may be affected by the outcome of project or a decision or activity that is the result of a project.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different definitions for stakeholders in a project.</a:t>
            </a:r>
            <a:endParaRPr lang="en-US" sz="2400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 they are the end users of the completed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27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540</TotalTime>
  <Words>1802</Words>
  <Application>Microsoft Office PowerPoint</Application>
  <PresentationFormat>Widescreen</PresentationFormat>
  <Paragraphs>193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Century Gothic</vt:lpstr>
      <vt:lpstr>Twentieth Century</vt:lpstr>
      <vt:lpstr>Wingdings 3</vt:lpstr>
      <vt:lpstr>Ion</vt:lpstr>
      <vt:lpstr>  </vt:lpstr>
      <vt:lpstr>Wellstar Demographics</vt:lpstr>
      <vt:lpstr>Background</vt:lpstr>
      <vt:lpstr>Thought for the day</vt:lpstr>
      <vt:lpstr>EVERY PROJECT HAS CLEAR COMMUNICATION</vt:lpstr>
      <vt:lpstr>THE COST OF PROJECT FAILURE  </vt:lpstr>
      <vt:lpstr>PHASES OF PROJECT MANAGEMENT</vt:lpstr>
      <vt:lpstr>PROJECT LIFE CYCLE  </vt:lpstr>
      <vt:lpstr>STAKEHOLDERS</vt:lpstr>
      <vt:lpstr>SPONSOR  </vt:lpstr>
      <vt:lpstr>PROJECT MANAGER (PM)/ PROJECT TEAM</vt:lpstr>
      <vt:lpstr>PROJECT SCOPE  </vt:lpstr>
      <vt:lpstr>PROJECT SCOPE</vt:lpstr>
      <vt:lpstr>HUMAN RESOURCES</vt:lpstr>
      <vt:lpstr>RELATIONSHIPS</vt:lpstr>
      <vt:lpstr>PROJECT TIME LINES</vt:lpstr>
      <vt:lpstr>PROJECT MANAGEMENT SOFTWARE</vt:lpstr>
      <vt:lpstr>Team member tracking of projects</vt:lpstr>
      <vt:lpstr>RISK ANALYSIS</vt:lpstr>
      <vt:lpstr>IMPORTANCE OF MEETING NOTES / GENERAL DISCUSSIONS</vt:lpstr>
      <vt:lpstr>CRITICAL PATH  </vt:lpstr>
      <vt:lpstr>SCOPE CREEP</vt:lpstr>
      <vt:lpstr>SCOPE CHANGE</vt:lpstr>
      <vt:lpstr>COMPRESSION/PROJECT CRASHING/FAST TRACKING</vt:lpstr>
      <vt:lpstr>ACCEPTANCE CRITERIA</vt:lpstr>
      <vt:lpstr>PLANNING FOR INSTALLATION</vt:lpstr>
      <vt:lpstr>WAYS TO BUILD A PROJECT BUDGET   </vt:lpstr>
      <vt:lpstr>BUDGET DEFINING FACTORS</vt:lpstr>
      <vt:lpstr>PAYMENT TERMS / ISSUES</vt:lpstr>
      <vt:lpstr>ORGANIZATION OF THE PROJECT  </vt:lpstr>
      <vt:lpstr>BEFORE YOU VOLUNTEER TO TAKE ON A LEADERSHIP ROLE, SOMETHING TO THINK ABOUT</vt:lpstr>
      <vt:lpstr>INTERNAL DEPARTMENT BUDGETING</vt:lpstr>
      <vt:lpstr>HAVE A PLAN/ BE CAREFUL</vt:lpstr>
      <vt:lpstr>COMMON PITFALLS</vt:lpstr>
      <vt:lpstr>COMMON PITFALLS CONTINUED</vt:lpstr>
      <vt:lpstr>Imaging Complications</vt:lpstr>
      <vt:lpstr>FIVE WAYS TO GET IT DONE WRONG,  OR NOT AT ALL!</vt:lpstr>
      <vt:lpstr>Thanks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Gregory Goll</dc:creator>
  <cp:lastModifiedBy>Gregory Goll</cp:lastModifiedBy>
  <cp:revision>22</cp:revision>
  <dcterms:created xsi:type="dcterms:W3CDTF">2023-02-14T15:19:44Z</dcterms:created>
  <dcterms:modified xsi:type="dcterms:W3CDTF">2023-02-15T00:28:07Z</dcterms:modified>
</cp:coreProperties>
</file>