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sldIdLst>
    <p:sldId id="256" r:id="rId2"/>
    <p:sldId id="257" r:id="rId3"/>
    <p:sldId id="260" r:id="rId4"/>
    <p:sldId id="266" r:id="rId5"/>
    <p:sldId id="265" r:id="rId6"/>
    <p:sldId id="261" r:id="rId7"/>
    <p:sldId id="267" r:id="rId8"/>
    <p:sldId id="270" r:id="rId9"/>
    <p:sldId id="263" r:id="rId10"/>
    <p:sldId id="269" r:id="rId11"/>
    <p:sldId id="268" r:id="rId12"/>
    <p:sldId id="271" r:id="rId13"/>
    <p:sldId id="262" r:id="rId14"/>
    <p:sldId id="280" r:id="rId15"/>
    <p:sldId id="275" r:id="rId16"/>
    <p:sldId id="276" r:id="rId17"/>
    <p:sldId id="277" r:id="rId18"/>
    <p:sldId id="278" r:id="rId19"/>
    <p:sldId id="279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B68EC-FE9D-49B1-8633-4FC9E83EFB9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940FE-3711-4ADA-80DC-0969CF172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was born 100 years ago in a small farming community in rural Vermont where I attended a 1 room schoolhouse, no plumbing or running water, lived on a 400 acre dairy farm on a dirt road with a party line phone system with a nosy lady down the road as the operator. That might tell you everything you need to know about my young life. </a:t>
            </a:r>
          </a:p>
          <a:p>
            <a:r>
              <a:rPr lang="en-US" dirty="0"/>
              <a:t>I feel most comfortable in jeans and boots and feel at home here.</a:t>
            </a:r>
          </a:p>
          <a:p>
            <a:r>
              <a:rPr lang="en-US" dirty="0"/>
              <a:t>I wonder if most of you thought about veterinary medicine as a practice where you could take care of critters and not have to spend so much time with people. </a:t>
            </a:r>
            <a:r>
              <a:rPr lang="en-US" dirty="0">
                <a:sym typeface="Wingdings" panose="05000000000000000000" pitchFamily="2" charset="2"/>
              </a:rPr>
              <a:t>. </a:t>
            </a:r>
          </a:p>
          <a:p>
            <a:r>
              <a:rPr lang="en-US" dirty="0">
                <a:sym typeface="Wingdings" panose="05000000000000000000" pitchFamily="2" charset="2"/>
              </a:rPr>
              <a:t>Well, if you didn’t know it then, you do now. This is a people business. Customers are people, co-workers are people, employees are people… sometimes much to our dismay.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940FE-3711-4ADA-80DC-0969CF1721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9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8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4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6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7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2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7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70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4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7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56F46D2F-D9CB-51C0-F8F3-1700EFDCBF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306" b="1"/>
          <a:stretch/>
        </p:blipFill>
        <p:spPr>
          <a:xfrm>
            <a:off x="4646383" y="10"/>
            <a:ext cx="754561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BBEA26-21C1-92F1-7288-0E06DF070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24" y="1340361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Leadership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&amp;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58F65-DA5D-1478-1F3D-410E45736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284" y="4731476"/>
            <a:ext cx="3793642" cy="970905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32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Performance is not a bad word</a:t>
            </a:r>
          </a:p>
          <a:p>
            <a:pPr lvl="1"/>
            <a:r>
              <a:rPr lang="en-US" dirty="0"/>
              <a:t>Sports analogy - </a:t>
            </a:r>
          </a:p>
          <a:p>
            <a:pPr lvl="1"/>
            <a:r>
              <a:rPr lang="en-US" dirty="0"/>
              <a:t>Home analogy – </a:t>
            </a:r>
          </a:p>
          <a:p>
            <a:r>
              <a:rPr lang="en-US" dirty="0"/>
              <a:t>You don’t need more knowledge – knowledge does not equal performance</a:t>
            </a:r>
          </a:p>
          <a:p>
            <a:pPr lvl="1"/>
            <a:r>
              <a:rPr lang="en-US" dirty="0"/>
              <a:t>Performance begats performance</a:t>
            </a:r>
          </a:p>
          <a:p>
            <a:r>
              <a:rPr lang="en-US" dirty="0"/>
              <a:t>Change – Change is easy</a:t>
            </a:r>
          </a:p>
          <a:p>
            <a:pPr lvl="1"/>
            <a:r>
              <a:rPr lang="en-US" dirty="0"/>
              <a:t>Dirty word usually imposed from the top down.</a:t>
            </a:r>
          </a:p>
          <a:p>
            <a:pPr lvl="1"/>
            <a:r>
              <a:rPr lang="en-US" dirty="0"/>
              <a:t>Focus on the problem gives it (the problem) power</a:t>
            </a:r>
          </a:p>
          <a:p>
            <a:pPr lvl="1"/>
            <a:r>
              <a:rPr lang="en-US" dirty="0"/>
              <a:t>When we give it power it persists</a:t>
            </a:r>
          </a:p>
          <a:p>
            <a:pPr lvl="1"/>
            <a:r>
              <a:rPr lang="en-US" dirty="0"/>
              <a:t>The cost of not changing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6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Dissecting the Unconventional – The Third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default future – Remember, we are o.k. If nothing changes, we are still o.k.</a:t>
            </a:r>
          </a:p>
          <a:p>
            <a:r>
              <a:rPr lang="en-US" dirty="0"/>
              <a:t>Future-based language transforms how the situation occurs. This change, in turn, transforms us which generates new language. </a:t>
            </a:r>
          </a:p>
          <a:p>
            <a:r>
              <a:rPr lang="en-US" dirty="0"/>
              <a:t>How the situation occurs to people arises in language</a:t>
            </a:r>
          </a:p>
          <a:p>
            <a:pPr lvl="1"/>
            <a:r>
              <a:rPr lang="en-US" dirty="0"/>
              <a:t>Our life (work and home) are a network of conversations</a:t>
            </a:r>
          </a:p>
          <a:p>
            <a:pPr lvl="1"/>
            <a:r>
              <a:rPr lang="en-US" dirty="0"/>
              <a:t>Conversations use language to describe the situation</a:t>
            </a:r>
          </a:p>
          <a:p>
            <a:pPr lvl="2"/>
            <a:r>
              <a:rPr lang="en-US" dirty="0"/>
              <a:t>This is great</a:t>
            </a:r>
          </a:p>
          <a:p>
            <a:pPr lvl="2"/>
            <a:r>
              <a:rPr lang="en-US" dirty="0"/>
              <a:t>This sucks</a:t>
            </a:r>
          </a:p>
          <a:p>
            <a:pPr lvl="1"/>
            <a:r>
              <a:rPr lang="en-US" dirty="0"/>
              <a:t>This language is usually descriptive of how the situation occurs to the person that is speaking.</a:t>
            </a:r>
          </a:p>
          <a:p>
            <a:pPr lvl="1"/>
            <a:r>
              <a:rPr lang="en-US" dirty="0"/>
              <a:t>What if we could flip this on its head?</a:t>
            </a:r>
          </a:p>
          <a:p>
            <a:pPr lvl="1"/>
            <a:r>
              <a:rPr lang="en-US" dirty="0"/>
              <a:t>Our future gives us who we are being at any given moment.</a:t>
            </a:r>
          </a:p>
          <a:p>
            <a:r>
              <a:rPr lang="en-US" dirty="0"/>
              <a:t>The power of a Declaration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3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Dissecting the Unconventional – The Third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power of a Declaration (future based language)</a:t>
            </a:r>
          </a:p>
          <a:p>
            <a:pPr lvl="1"/>
            <a:r>
              <a:rPr lang="en-US" dirty="0"/>
              <a:t>A declaration is made from thin air. </a:t>
            </a:r>
          </a:p>
          <a:p>
            <a:pPr lvl="2"/>
            <a:r>
              <a:rPr lang="en-US" dirty="0"/>
              <a:t>Declaration of Independence - </a:t>
            </a:r>
          </a:p>
          <a:p>
            <a:pPr lvl="2"/>
            <a:r>
              <a:rPr lang="en-US" dirty="0"/>
              <a:t>Declaration of marriage - </a:t>
            </a:r>
          </a:p>
          <a:p>
            <a:pPr lvl="1"/>
            <a:r>
              <a:rPr lang="en-US" dirty="0"/>
              <a:t>Mission Statements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8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19E7-2964-A3AE-4E42-DB7E38B1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use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C0087-59F3-55C0-DE1B-52C908FEE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Descriptive – Useful and important</a:t>
            </a:r>
          </a:p>
          <a:p>
            <a:r>
              <a:rPr lang="en-US" dirty="0"/>
              <a:t>Future-Based (Generative) has power to create </a:t>
            </a:r>
          </a:p>
          <a:p>
            <a:pPr lvl="1"/>
            <a:r>
              <a:rPr lang="en-US" dirty="0"/>
              <a:t>Example -  two families 1 making 200K / year the other making 50K. Next year they will both make 100K.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37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BAC84-0DB6-B71B-BA4A-B8847677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Leadership, how did we get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57A01-2BF0-A33B-FB06-B4A3C41B6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 got here</a:t>
            </a:r>
          </a:p>
          <a:p>
            <a:pPr lvl="1"/>
            <a:r>
              <a:rPr lang="en-US" dirty="0"/>
              <a:t>The first dawning</a:t>
            </a:r>
          </a:p>
          <a:p>
            <a:pPr lvl="1"/>
            <a:r>
              <a:rPr lang="en-US" dirty="0"/>
              <a:t>The first failure</a:t>
            </a:r>
          </a:p>
          <a:p>
            <a:pPr lvl="1"/>
            <a:r>
              <a:rPr lang="en-US" dirty="0"/>
              <a:t>My dad’s example</a:t>
            </a:r>
          </a:p>
          <a:p>
            <a:pPr lvl="1"/>
            <a:endParaRPr lang="en-US" dirty="0"/>
          </a:p>
          <a:p>
            <a:r>
              <a:rPr lang="en-US" dirty="0"/>
              <a:t>Why would anybody want a leadership role?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18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Corollary – The First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First Law - How people perform correlates to how the situation occurs to them</a:t>
            </a:r>
          </a:p>
          <a:p>
            <a:r>
              <a:rPr lang="en-US" dirty="0"/>
              <a:t>Leadership Corollary – Leaders have a say, and give others a say in how situations occur</a:t>
            </a:r>
          </a:p>
          <a:p>
            <a:pPr lvl="1"/>
            <a:r>
              <a:rPr lang="en-US" dirty="0"/>
              <a:t>Examples – </a:t>
            </a:r>
          </a:p>
          <a:p>
            <a:pPr marL="548640" lvl="2" indent="0">
              <a:buNone/>
            </a:pPr>
            <a:r>
              <a:rPr lang="en-US" dirty="0"/>
              <a:t>Working at UPENN to create a new future</a:t>
            </a:r>
          </a:p>
          <a:p>
            <a:pPr lvl="1"/>
            <a:r>
              <a:rPr lang="en-US" dirty="0"/>
              <a:t>What was so:</a:t>
            </a:r>
          </a:p>
          <a:p>
            <a:pPr lvl="2"/>
            <a:r>
              <a:rPr lang="en-US" dirty="0"/>
              <a:t>Old equipment</a:t>
            </a:r>
          </a:p>
          <a:p>
            <a:pPr lvl="2"/>
            <a:r>
              <a:rPr lang="en-US" dirty="0"/>
              <a:t>Poor pay</a:t>
            </a:r>
          </a:p>
          <a:p>
            <a:pPr lvl="2"/>
            <a:r>
              <a:rPr lang="en-US" dirty="0"/>
              <a:t>Low reimbursement</a:t>
            </a:r>
          </a:p>
          <a:p>
            <a:pPr lvl="2"/>
            <a:r>
              <a:rPr lang="en-US" dirty="0"/>
              <a:t>Poor employee retention</a:t>
            </a:r>
          </a:p>
          <a:p>
            <a:pPr lvl="1"/>
            <a:r>
              <a:rPr lang="en-US" dirty="0"/>
              <a:t>What was possible</a:t>
            </a:r>
          </a:p>
          <a:p>
            <a:pPr lvl="2"/>
            <a:r>
              <a:rPr lang="en-US" dirty="0"/>
              <a:t>Adopting “We Are Medicine”, this applies to us!</a:t>
            </a:r>
          </a:p>
          <a:p>
            <a:pPr lvl="2"/>
            <a:r>
              <a:rPr lang="en-US" dirty="0"/>
              <a:t>Leaders in outpatient imaging</a:t>
            </a:r>
          </a:p>
          <a:p>
            <a:pPr lvl="2"/>
            <a:r>
              <a:rPr lang="en-US" dirty="0"/>
              <a:t>Giving all employees a say in how situations occurred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3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Leadership Corollary – The Second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How the situation occurs to people arises in language</a:t>
            </a:r>
          </a:p>
          <a:p>
            <a:r>
              <a:rPr lang="en-US" dirty="0"/>
              <a:t>Leaders Master the Conversational Environment</a:t>
            </a:r>
          </a:p>
          <a:p>
            <a:pPr lvl="1"/>
            <a:r>
              <a:rPr lang="en-US" dirty="0"/>
              <a:t>The network of conversations in a company</a:t>
            </a:r>
          </a:p>
          <a:p>
            <a:pPr lvl="2"/>
            <a:r>
              <a:rPr lang="en-US" dirty="0"/>
              <a:t>Meeting minutes</a:t>
            </a:r>
          </a:p>
          <a:p>
            <a:pPr lvl="2"/>
            <a:r>
              <a:rPr lang="en-US" dirty="0"/>
              <a:t>Phone Calls</a:t>
            </a:r>
          </a:p>
          <a:p>
            <a:pPr lvl="2"/>
            <a:r>
              <a:rPr lang="en-US" dirty="0"/>
              <a:t>Advisory Board Minutes</a:t>
            </a:r>
          </a:p>
          <a:p>
            <a:pPr lvl="2"/>
            <a:r>
              <a:rPr lang="en-US" dirty="0"/>
              <a:t>Complaints</a:t>
            </a:r>
          </a:p>
          <a:p>
            <a:pPr lvl="1"/>
            <a:r>
              <a:rPr lang="en-US" dirty="0"/>
              <a:t>These conversations are not just the dream of the created future</a:t>
            </a:r>
          </a:p>
          <a:p>
            <a:pPr lvl="2"/>
            <a:r>
              <a:rPr lang="en-US" dirty="0"/>
              <a:t>Enroll People</a:t>
            </a:r>
          </a:p>
          <a:p>
            <a:pPr lvl="2"/>
            <a:r>
              <a:rPr lang="en-US" dirty="0"/>
              <a:t>Empower People</a:t>
            </a:r>
          </a:p>
          <a:p>
            <a:pPr lvl="2"/>
            <a:r>
              <a:rPr lang="en-US" dirty="0"/>
              <a:t>Generate the future in Conversation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40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Leadership Corollary – The Third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Future-based language transforms us and how the situation occurs </a:t>
            </a:r>
          </a:p>
          <a:p>
            <a:r>
              <a:rPr lang="en-US" dirty="0"/>
              <a:t>Leaders listen for the future of the organization</a:t>
            </a:r>
          </a:p>
          <a:p>
            <a:r>
              <a:rPr lang="en-US" dirty="0"/>
              <a:t>Our future gives us who we are being at any given moment.</a:t>
            </a:r>
          </a:p>
          <a:p>
            <a:r>
              <a:rPr lang="en-US" dirty="0"/>
              <a:t>The power of a Declaration – We Are Medicine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5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to Integrity – It all starts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Integrity (workability) – Not moralistic – Whole and Complete, like a bicycle</a:t>
            </a:r>
          </a:p>
          <a:p>
            <a:pPr lvl="1"/>
            <a:r>
              <a:rPr lang="en-US" dirty="0"/>
              <a:t>Job one – </a:t>
            </a:r>
          </a:p>
          <a:p>
            <a:pPr lvl="2"/>
            <a:r>
              <a:rPr lang="en-US" dirty="0"/>
              <a:t>People are truthful and honest</a:t>
            </a:r>
          </a:p>
          <a:p>
            <a:pPr lvl="2"/>
            <a:r>
              <a:rPr lang="en-US" dirty="0"/>
              <a:t>People do complete work – Doing as it was meant to be done without cutting corners</a:t>
            </a:r>
          </a:p>
          <a:p>
            <a:pPr lvl="2"/>
            <a:r>
              <a:rPr lang="en-US" dirty="0"/>
              <a:t>People do what they know to do, on time, and what others expect them to do, even if they haven’t said that they would do it.</a:t>
            </a:r>
          </a:p>
          <a:p>
            <a:pPr lvl="2"/>
            <a:r>
              <a:rPr lang="en-US" dirty="0"/>
              <a:t>Keeping your word AND honoring your word when you cannot keep your word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52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Conversational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start – Reflect on the past and what the past put into your future</a:t>
            </a:r>
          </a:p>
          <a:p>
            <a:r>
              <a:rPr lang="en-US" dirty="0"/>
              <a:t>I am / We are not enough</a:t>
            </a:r>
          </a:p>
          <a:p>
            <a:r>
              <a:rPr lang="en-US" dirty="0"/>
              <a:t>Listening for the Default Future</a:t>
            </a:r>
          </a:p>
          <a:p>
            <a:r>
              <a:rPr lang="en-US" dirty="0"/>
              <a:t>Clear the Default Future – How?</a:t>
            </a:r>
          </a:p>
          <a:p>
            <a:pPr lvl="1"/>
            <a:r>
              <a:rPr lang="en-US" dirty="0"/>
              <a:t>Create a new future</a:t>
            </a:r>
          </a:p>
          <a:p>
            <a:pPr lvl="1"/>
            <a:r>
              <a:rPr lang="en-US" dirty="0"/>
              <a:t>Enroll Others</a:t>
            </a:r>
          </a:p>
          <a:p>
            <a:r>
              <a:rPr lang="en-US" dirty="0"/>
              <a:t>Empower others</a:t>
            </a:r>
          </a:p>
          <a:p>
            <a:pPr lvl="1"/>
            <a:r>
              <a:rPr lang="en-US" dirty="0"/>
              <a:t>Leaders let go</a:t>
            </a:r>
          </a:p>
          <a:p>
            <a:pPr lvl="1"/>
            <a:r>
              <a:rPr lang="en-US" dirty="0"/>
              <a:t>Leaders give others their due credit</a:t>
            </a:r>
          </a:p>
          <a:p>
            <a:r>
              <a:rPr lang="en-US" dirty="0"/>
              <a:t>Advisory Board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2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003B42-F17E-473C-9366-9369C0471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9DDF01-2EFB-49D0-864E-0CE29F33A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A8623D-C721-5431-218F-901F48C48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040" y="1754659"/>
            <a:ext cx="9860547" cy="30054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14D51-7451-972C-5AEF-9426698CC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9039" y="4947920"/>
            <a:ext cx="9860547" cy="685116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EA5BB7-5B71-4B52-AD7F-3BA82A617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1BDD5A-B952-463D-8BF6-F89EC6F21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C2EF86-4721-4AC5-AC3A-5343FE12B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55369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42A6C7C-49DA-4D7E-9647-1696C74DF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100664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260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010B-8696-40F5-96AA-C1FBA281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</a:t>
            </a:r>
            <a:r>
              <a:rPr lang="en-US"/>
              <a:t>Thank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400F7-8C61-59D9-2C34-EB7D4A7AA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9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18F7-525E-EB86-BAE4-E75C68D98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 am, Who are you, Why are we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F929-B1E7-75A6-6395-B4E5D0A1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life</a:t>
            </a:r>
          </a:p>
          <a:p>
            <a:pPr lvl="1"/>
            <a:r>
              <a:rPr lang="en-US" dirty="0"/>
              <a:t>Rural upbringing on a 400-acre dairy farm</a:t>
            </a:r>
          </a:p>
          <a:p>
            <a:r>
              <a:rPr lang="en-US" dirty="0"/>
              <a:t>The business you are in</a:t>
            </a:r>
          </a:p>
          <a:p>
            <a:pPr lvl="1"/>
            <a:r>
              <a:rPr lang="en-US" dirty="0"/>
              <a:t>Animal business – Yes</a:t>
            </a:r>
          </a:p>
          <a:p>
            <a:pPr lvl="1"/>
            <a:r>
              <a:rPr lang="en-US" dirty="0"/>
              <a:t>People business – Even more so</a:t>
            </a:r>
          </a:p>
          <a:p>
            <a:r>
              <a:rPr lang="en-US" dirty="0"/>
              <a:t>The people part of business</a:t>
            </a:r>
          </a:p>
          <a:p>
            <a:pPr lvl="1"/>
            <a:r>
              <a:rPr lang="en-US" dirty="0"/>
              <a:t>Human nature</a:t>
            </a:r>
          </a:p>
          <a:p>
            <a:pPr lvl="2"/>
            <a:r>
              <a:rPr lang="en-US" dirty="0"/>
              <a:t>Be Right / Make others wrong</a:t>
            </a:r>
          </a:p>
          <a:p>
            <a:pPr lvl="2"/>
            <a:r>
              <a:rPr lang="en-US" dirty="0"/>
              <a:t>Dominate / Avoid Domination</a:t>
            </a:r>
          </a:p>
          <a:p>
            <a:pPr lvl="2"/>
            <a:r>
              <a:rPr lang="en-US" dirty="0"/>
              <a:t>Justify Ourselves / Invalidate others</a:t>
            </a:r>
          </a:p>
          <a:p>
            <a:pPr lvl="2"/>
            <a:r>
              <a:rPr lang="en-US" dirty="0"/>
              <a:t>Win / Make others lose</a:t>
            </a:r>
          </a:p>
          <a:p>
            <a:pPr lvl="2"/>
            <a:r>
              <a:rPr lang="en-US" dirty="0"/>
              <a:t>Look good / avoid looking bad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2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BAC84-0DB6-B71B-BA4A-B8847677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57A01-2BF0-A33B-FB06-B4A3C41B6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Three Laws of Performance</a:t>
            </a:r>
          </a:p>
          <a:p>
            <a:r>
              <a:rPr lang="en-US" dirty="0"/>
              <a:t>Describe each law</a:t>
            </a:r>
          </a:p>
          <a:p>
            <a:r>
              <a:rPr lang="en-US" dirty="0"/>
              <a:t>Explore each law and apply it to our work or personal world</a:t>
            </a:r>
          </a:p>
          <a:p>
            <a:r>
              <a:rPr lang="en-US" dirty="0"/>
              <a:t>Differentiate between positive thinking and creating a future that did not exist before</a:t>
            </a:r>
          </a:p>
          <a:p>
            <a:r>
              <a:rPr lang="en-US" dirty="0"/>
              <a:t>That you walk away with something you can implement in your work or personal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4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18F7-525E-EB86-BAE4-E75C68D98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Unconventional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F929-B1E7-75A6-6395-B4E5D0A1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o.k., your practice is o.k., there is nothing wrong (unless there is). Try it on.</a:t>
            </a:r>
          </a:p>
          <a:p>
            <a:r>
              <a:rPr lang="en-US" dirty="0"/>
              <a:t>Integrity (workability) – Not moralistic – Whole and Complete, like a bicycle</a:t>
            </a:r>
          </a:p>
          <a:p>
            <a:pPr lvl="1"/>
            <a:r>
              <a:rPr lang="en-US" dirty="0"/>
              <a:t>Job one – </a:t>
            </a:r>
          </a:p>
          <a:p>
            <a:pPr lvl="2"/>
            <a:r>
              <a:rPr lang="en-US" dirty="0"/>
              <a:t>People are truthful and honest</a:t>
            </a:r>
          </a:p>
          <a:p>
            <a:pPr lvl="2"/>
            <a:r>
              <a:rPr lang="en-US" dirty="0"/>
              <a:t>People do complete work – Doing as it was meant to be done without cutting corners</a:t>
            </a:r>
          </a:p>
          <a:p>
            <a:pPr lvl="2"/>
            <a:r>
              <a:rPr lang="en-US" dirty="0"/>
              <a:t>People do what they know to do, on time, and what others expect them to do, even if they haven’t said that they would do it.</a:t>
            </a:r>
          </a:p>
          <a:p>
            <a:pPr lvl="2"/>
            <a:r>
              <a:rPr lang="en-US" dirty="0"/>
              <a:t>Keeping your word AND honoring your word when you cannot keep your word</a:t>
            </a:r>
          </a:p>
          <a:p>
            <a:r>
              <a:rPr lang="en-US" dirty="0"/>
              <a:t>The Three Laws</a:t>
            </a:r>
          </a:p>
          <a:p>
            <a:pPr lvl="1"/>
            <a:r>
              <a:rPr lang="en-US" dirty="0"/>
              <a:t>How people perform correlates to how situations occur to them</a:t>
            </a:r>
          </a:p>
          <a:p>
            <a:pPr lvl="1"/>
            <a:r>
              <a:rPr lang="en-US" dirty="0"/>
              <a:t>How the situation occurs arises in language</a:t>
            </a:r>
          </a:p>
          <a:p>
            <a:pPr lvl="1"/>
            <a:r>
              <a:rPr lang="en-US" dirty="0"/>
              <a:t>Future-based language transforms how situations occur to people</a:t>
            </a:r>
          </a:p>
        </p:txBody>
      </p:sp>
    </p:spTree>
    <p:extLst>
      <p:ext uri="{BB962C8B-B14F-4D97-AF65-F5344CB8AC3E}">
        <p14:creationId xmlns:p14="http://schemas.microsoft.com/office/powerpoint/2010/main" val="191187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Dissecting the Unconventional – The First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people perform correlates to how the situation occurs to them</a:t>
            </a:r>
          </a:p>
          <a:p>
            <a:pPr lvl="1"/>
            <a:r>
              <a:rPr lang="en-US" dirty="0"/>
              <a:t>Examples – </a:t>
            </a:r>
          </a:p>
          <a:p>
            <a:pPr lvl="2"/>
            <a:r>
              <a:rPr lang="en-US" dirty="0"/>
              <a:t>12 with my friend in Nashville being chased by a gang. </a:t>
            </a:r>
          </a:p>
          <a:p>
            <a:pPr lvl="2"/>
            <a:r>
              <a:rPr lang="en-US" dirty="0"/>
              <a:t>X-Ray school with great teachers. From mediocre to top student</a:t>
            </a:r>
          </a:p>
          <a:p>
            <a:pPr lvl="2"/>
            <a:r>
              <a:rPr lang="en-US" dirty="0"/>
              <a:t>What to do if a person’s actions make no sense to you (it does make sense to them)</a:t>
            </a:r>
          </a:p>
          <a:p>
            <a:pPr lvl="1"/>
            <a:r>
              <a:rPr lang="en-US" dirty="0"/>
              <a:t>Reality Illusion</a:t>
            </a:r>
          </a:p>
          <a:p>
            <a:pPr lvl="2"/>
            <a:r>
              <a:rPr lang="en-US" dirty="0"/>
              <a:t>As leaders we often assume we are dealing with the same set of facts as everyone else (my facts, because I am the boss)</a:t>
            </a:r>
          </a:p>
          <a:p>
            <a:pPr lvl="2"/>
            <a:r>
              <a:rPr lang="en-US" dirty="0"/>
              <a:t>When we have challenges at work there is often a reality illusion at play. </a:t>
            </a:r>
          </a:p>
          <a:p>
            <a:pPr lvl="2"/>
            <a:r>
              <a:rPr lang="en-US" dirty="0"/>
              <a:t>How to resolve?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7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Dissecting the Unconventional – The Second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How the situation occurs to people arises in language</a:t>
            </a:r>
          </a:p>
          <a:p>
            <a:pPr lvl="1"/>
            <a:r>
              <a:rPr lang="en-US" dirty="0"/>
              <a:t>Our life (work and home) are a network of conversations</a:t>
            </a:r>
          </a:p>
          <a:p>
            <a:pPr lvl="1"/>
            <a:r>
              <a:rPr lang="en-US" dirty="0"/>
              <a:t>Conversations use language to describe the situation</a:t>
            </a:r>
          </a:p>
          <a:p>
            <a:pPr lvl="2"/>
            <a:r>
              <a:rPr lang="en-US" dirty="0"/>
              <a:t>This is great</a:t>
            </a:r>
          </a:p>
          <a:p>
            <a:pPr lvl="2"/>
            <a:r>
              <a:rPr lang="en-US" dirty="0"/>
              <a:t>This sucks</a:t>
            </a:r>
          </a:p>
          <a:p>
            <a:pPr lvl="1"/>
            <a:r>
              <a:rPr lang="en-US" dirty="0"/>
              <a:t>This language is usually descriptive of how the situation occurs to the person that is speaking.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3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BEBF-5CE1-2A9B-8E4B-7C7099A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Dissecting the Unconventional – The Second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1873-FE38-F42D-CB07-C9B4C254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Language – the words that automatically come out of our mouths</a:t>
            </a:r>
          </a:p>
          <a:p>
            <a:pPr lvl="1"/>
            <a:r>
              <a:rPr lang="en-US" dirty="0"/>
              <a:t>This is great</a:t>
            </a:r>
          </a:p>
          <a:p>
            <a:pPr lvl="1"/>
            <a:r>
              <a:rPr lang="en-US" dirty="0"/>
              <a:t>This sucks</a:t>
            </a:r>
          </a:p>
          <a:p>
            <a:r>
              <a:rPr lang="en-US" dirty="0"/>
              <a:t>Mostly given by our past – Storytime – Mrs. Pike Story</a:t>
            </a:r>
          </a:p>
          <a:p>
            <a:r>
              <a:rPr lang="en-US" dirty="0"/>
              <a:t>Running Rackets</a:t>
            </a:r>
          </a:p>
          <a:p>
            <a:pPr lvl="1"/>
            <a:r>
              <a:rPr lang="en-US" dirty="0"/>
              <a:t>Persistent Complaint</a:t>
            </a:r>
          </a:p>
          <a:p>
            <a:pPr lvl="1"/>
            <a:r>
              <a:rPr lang="en-US" dirty="0"/>
              <a:t>Fixed Way of Being</a:t>
            </a:r>
          </a:p>
          <a:p>
            <a:pPr lvl="1"/>
            <a:r>
              <a:rPr lang="en-US" dirty="0"/>
              <a:t>Payoff</a:t>
            </a:r>
          </a:p>
          <a:p>
            <a:pPr lvl="1"/>
            <a:r>
              <a:rPr lang="en-US" dirty="0"/>
              <a:t>Cost</a:t>
            </a:r>
          </a:p>
          <a:p>
            <a:r>
              <a:rPr lang="en-US" dirty="0"/>
              <a:t>The power of the unsaid – Conversations that nobody wants to talk about.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5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3CF-9E84-5DF1-EA85-C83F24AD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Rackets – A disguise for something deeper /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BA41-AA25-4D58-E107-987E80357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Rackets</a:t>
            </a:r>
          </a:p>
          <a:p>
            <a:pPr lvl="1"/>
            <a:r>
              <a:rPr lang="en-US" dirty="0"/>
              <a:t>Persistent Complaint</a:t>
            </a:r>
          </a:p>
          <a:p>
            <a:pPr lvl="1"/>
            <a:r>
              <a:rPr lang="en-US" dirty="0"/>
              <a:t>Fixed way of being</a:t>
            </a:r>
          </a:p>
          <a:p>
            <a:pPr lvl="1"/>
            <a:r>
              <a:rPr lang="en-US" dirty="0"/>
              <a:t>Payoff</a:t>
            </a:r>
          </a:p>
          <a:p>
            <a:pPr lvl="1"/>
            <a:r>
              <a:rPr lang="en-US" dirty="0"/>
              <a:t>Cost</a:t>
            </a:r>
          </a:p>
          <a:p>
            <a:r>
              <a:rPr lang="en-US" dirty="0"/>
              <a:t>When you identify rackets, you will have more power over a situation – like making a diagnosis which gives a physician tools to deal with an identified illness.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46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10292</TotalTime>
  <Words>1335</Words>
  <Application>Microsoft Office PowerPoint</Application>
  <PresentationFormat>Widescreen</PresentationFormat>
  <Paragraphs>171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Garamond</vt:lpstr>
      <vt:lpstr>Goudy Old Style</vt:lpstr>
      <vt:lpstr>SavonVTI</vt:lpstr>
      <vt:lpstr>Leadership &amp; Performance</vt:lpstr>
      <vt:lpstr>Introduction</vt:lpstr>
      <vt:lpstr>Who I am, Who are you, Why are we here?</vt:lpstr>
      <vt:lpstr>Objectives</vt:lpstr>
      <vt:lpstr>Unconventional Conventions</vt:lpstr>
      <vt:lpstr>Dissecting the Unconventional – The First Law</vt:lpstr>
      <vt:lpstr>Dissecting the Unconventional – The Second Law</vt:lpstr>
      <vt:lpstr>Dissecting the Unconventional – The Second Law</vt:lpstr>
      <vt:lpstr>Rackets – A disguise for something deeper / Control</vt:lpstr>
      <vt:lpstr>Performance is everything</vt:lpstr>
      <vt:lpstr>Dissecting the Unconventional – The Third Law</vt:lpstr>
      <vt:lpstr>Dissecting the Unconventional – The Third Law</vt:lpstr>
      <vt:lpstr>Ways to use Language</vt:lpstr>
      <vt:lpstr>Leadership, how did we get here?</vt:lpstr>
      <vt:lpstr>Leadership Corollary – The First Law</vt:lpstr>
      <vt:lpstr>Leadership Corollary – The Second Law</vt:lpstr>
      <vt:lpstr>Leadership Corollary – The Third Law</vt:lpstr>
      <vt:lpstr>Back to Integrity – It all starts here</vt:lpstr>
      <vt:lpstr>The Conversational Environment</vt:lpstr>
      <vt:lpstr>Questions and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&amp; Performance Session 1</dc:title>
  <dc:creator>Theodore Vanderlaan</dc:creator>
  <cp:lastModifiedBy>Theodore Vanderlaan</cp:lastModifiedBy>
  <cp:revision>28</cp:revision>
  <dcterms:created xsi:type="dcterms:W3CDTF">2022-10-12T21:12:59Z</dcterms:created>
  <dcterms:modified xsi:type="dcterms:W3CDTF">2023-02-16T00:59:15Z</dcterms:modified>
</cp:coreProperties>
</file>