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quantumworkplace.com/future-of-work/importance-of-leadership-buy-in-employee-engag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quantumworkplace.com/future-of-work/importance-of-leadership-buy-in-employee-engagem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quantumworkplace.com/future-of-work/how-to-improve-employee-engage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quantumworkplace.com/future-of-work/how-to-handle-disengaged-employe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bes.com/sites/forbeshumanresourcescouncil/2018/06/22/four-lessons-from-companies-that-get-employee-engagement-right/?sh=34da6e5d21bd" TargetMode="External"/><Relationship Id="rId2" Type="http://schemas.openxmlformats.org/officeDocument/2006/relationships/hyperlink" Target="https://www.quantumworkplace.com/winning-approach-to-employee-success" TargetMode="External"/><Relationship Id="rId1" Type="http://schemas.openxmlformats.org/officeDocument/2006/relationships/slideLayout" Target="../slideLayouts/slideLayout2.xml"/><Relationship Id="rId4" Type="http://schemas.openxmlformats.org/officeDocument/2006/relationships/hyperlink" Target="https://www.gallup.com/workplace/236366/right-culture-not-employee-satisfaction.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ews.gallup.com/businessjournal/191831/engaged-workplaces-safer-employees.aspx" TargetMode="External"/><Relationship Id="rId2" Type="http://schemas.openxmlformats.org/officeDocument/2006/relationships/hyperlink" Target="https://news.gallup.com/poll/159845/engaged-employees-exercise-eat-healthier.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quantumworkplace.com/2020-employee-engagement-tre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Employee Engagement </a:t>
            </a:r>
            <a:endParaRPr lang="en-US" dirty="0"/>
          </a:p>
        </p:txBody>
      </p:sp>
      <p:sp>
        <p:nvSpPr>
          <p:cNvPr id="3" name="Subtitle 2"/>
          <p:cNvSpPr>
            <a:spLocks noGrp="1"/>
          </p:cNvSpPr>
          <p:nvPr>
            <p:ph type="subTitle" idx="1"/>
          </p:nvPr>
        </p:nvSpPr>
        <p:spPr/>
        <p:txBody>
          <a:bodyPr/>
          <a:lstStyle/>
          <a:p>
            <a:r>
              <a:rPr lang="en-US" dirty="0" smtClean="0"/>
              <a:t>Sometimes it IS Fun and Games</a:t>
            </a:r>
            <a:endParaRPr lang="en-US" dirty="0"/>
          </a:p>
        </p:txBody>
      </p:sp>
    </p:spTree>
    <p:extLst>
      <p:ext uri="{BB962C8B-B14F-4D97-AF65-F5344CB8AC3E}">
        <p14:creationId xmlns:p14="http://schemas.microsoft.com/office/powerpoint/2010/main" val="81088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Leadership in Employee Engagement</a:t>
            </a:r>
            <a:endParaRPr lang="en-US" dirty="0"/>
          </a:p>
        </p:txBody>
      </p:sp>
      <p:sp>
        <p:nvSpPr>
          <p:cNvPr id="3" name="Content Placeholder 2"/>
          <p:cNvSpPr>
            <a:spLocks noGrp="1"/>
          </p:cNvSpPr>
          <p:nvPr>
            <p:ph idx="1"/>
          </p:nvPr>
        </p:nvSpPr>
        <p:spPr/>
        <p:txBody>
          <a:bodyPr>
            <a:normAutofit fontScale="92500"/>
          </a:bodyPr>
          <a:lstStyle/>
          <a:p>
            <a:r>
              <a:rPr lang="en-US" dirty="0"/>
              <a:t>Organizational leaders are employee engagement advocates. They are the influential campaigners and top promoters of an engaged culture. </a:t>
            </a:r>
            <a:r>
              <a:rPr lang="en-US" dirty="0">
                <a:hlinkClick r:id="rId2"/>
              </a:rPr>
              <a:t>Leadership buy-in</a:t>
            </a:r>
            <a:r>
              <a:rPr lang="en-US" dirty="0"/>
              <a:t> is critical when it comes to employee engagement. Depend on leaders to:</a:t>
            </a:r>
          </a:p>
          <a:p>
            <a:r>
              <a:rPr lang="en-US" dirty="0"/>
              <a:t>Set the tone</a:t>
            </a:r>
          </a:p>
          <a:p>
            <a:r>
              <a:rPr lang="en-US" dirty="0"/>
              <a:t>Cast a vision</a:t>
            </a:r>
          </a:p>
          <a:p>
            <a:r>
              <a:rPr lang="en-US" dirty="0"/>
              <a:t>Communicate changes made</a:t>
            </a:r>
          </a:p>
          <a:p>
            <a:r>
              <a:rPr lang="en-US" dirty="0"/>
              <a:t>Update the organization on progress</a:t>
            </a:r>
          </a:p>
          <a:p>
            <a:endParaRPr lang="en-US" dirty="0"/>
          </a:p>
        </p:txBody>
      </p:sp>
    </p:spTree>
    <p:extLst>
      <p:ext uri="{BB962C8B-B14F-4D97-AF65-F5344CB8AC3E}">
        <p14:creationId xmlns:p14="http://schemas.microsoft.com/office/powerpoint/2010/main" val="24078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Buy-In</a:t>
            </a:r>
            <a:endParaRPr lang="en-US" dirty="0"/>
          </a:p>
        </p:txBody>
      </p:sp>
      <p:sp>
        <p:nvSpPr>
          <p:cNvPr id="3" name="Content Placeholder 2"/>
          <p:cNvSpPr>
            <a:spLocks noGrp="1"/>
          </p:cNvSpPr>
          <p:nvPr>
            <p:ph idx="1"/>
          </p:nvPr>
        </p:nvSpPr>
        <p:spPr/>
        <p:txBody>
          <a:bodyPr>
            <a:normAutofit fontScale="92500"/>
          </a:bodyPr>
          <a:lstStyle/>
          <a:p>
            <a:r>
              <a:rPr lang="en-US" dirty="0"/>
              <a:t>Organizational leaders are employee engagement advocates. They are the influential campaigners and top promoters of an engaged culture. </a:t>
            </a:r>
            <a:r>
              <a:rPr lang="en-US" dirty="0">
                <a:hlinkClick r:id="rId2"/>
              </a:rPr>
              <a:t>Leadership buy-in</a:t>
            </a:r>
            <a:r>
              <a:rPr lang="en-US" dirty="0"/>
              <a:t> is critical when it comes to employee engagement. Depend on leaders to:</a:t>
            </a:r>
          </a:p>
          <a:p>
            <a:r>
              <a:rPr lang="en-US" dirty="0"/>
              <a:t>Set the tone</a:t>
            </a:r>
          </a:p>
          <a:p>
            <a:r>
              <a:rPr lang="en-US" dirty="0"/>
              <a:t>Cast a vision</a:t>
            </a:r>
          </a:p>
          <a:p>
            <a:r>
              <a:rPr lang="en-US" dirty="0"/>
              <a:t>Communicate changes made</a:t>
            </a:r>
          </a:p>
          <a:p>
            <a:r>
              <a:rPr lang="en-US" dirty="0"/>
              <a:t>Update the organization on progress</a:t>
            </a:r>
          </a:p>
          <a:p>
            <a:pPr marL="0" indent="0">
              <a:buNone/>
            </a:pPr>
            <a:endParaRPr lang="en-US" dirty="0" smtClean="0"/>
          </a:p>
        </p:txBody>
      </p:sp>
    </p:spTree>
    <p:extLst>
      <p:ext uri="{BB962C8B-B14F-4D97-AF65-F5344CB8AC3E}">
        <p14:creationId xmlns:p14="http://schemas.microsoft.com/office/powerpoint/2010/main" val="134032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Managers in Employee Engagement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Managers interact with employees more than anyone else. They must create an environment where every individual can thrive and truly be engaged. Depend on managers to:</a:t>
            </a:r>
          </a:p>
          <a:p>
            <a:r>
              <a:rPr lang="en-US" dirty="0"/>
              <a:t>Build good relationships with each employee</a:t>
            </a:r>
          </a:p>
          <a:p>
            <a:r>
              <a:rPr lang="en-US" dirty="0"/>
              <a:t>Serve as a sounding board for employee feedback and suggestions</a:t>
            </a:r>
          </a:p>
          <a:p>
            <a:r>
              <a:rPr lang="en-US" dirty="0"/>
              <a:t>Recognize and celebrate individual and team performance</a:t>
            </a:r>
          </a:p>
          <a:p>
            <a:r>
              <a:rPr lang="en-US" dirty="0"/>
              <a:t>Provide continuous performance feedback</a:t>
            </a:r>
          </a:p>
          <a:p>
            <a:r>
              <a:rPr lang="en-US" dirty="0"/>
              <a:t>Help employees develop and grow</a:t>
            </a:r>
          </a:p>
          <a:p>
            <a:endParaRPr lang="en-US" dirty="0"/>
          </a:p>
        </p:txBody>
      </p:sp>
    </p:spTree>
    <p:extLst>
      <p:ext uri="{BB962C8B-B14F-4D97-AF65-F5344CB8AC3E}">
        <p14:creationId xmlns:p14="http://schemas.microsoft.com/office/powerpoint/2010/main" val="50752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834" y="899754"/>
            <a:ext cx="9601196" cy="1303867"/>
          </a:xfrm>
        </p:spPr>
        <p:txBody>
          <a:bodyPr>
            <a:normAutofit fontScale="90000"/>
          </a:bodyPr>
          <a:lstStyle/>
          <a:p>
            <a:r>
              <a:rPr lang="en-US" b="1" dirty="0"/>
              <a:t/>
            </a:r>
            <a:br>
              <a:rPr lang="en-US" b="1" dirty="0"/>
            </a:br>
            <a:r>
              <a:rPr lang="en-US" dirty="0" smtClean="0"/>
              <a:t>The Role of Managers or Directors in Employee Engagement</a:t>
            </a:r>
            <a:endParaRPr lang="en-US" dirty="0"/>
          </a:p>
        </p:txBody>
      </p:sp>
      <p:sp>
        <p:nvSpPr>
          <p:cNvPr id="3" name="Content Placeholder 2"/>
          <p:cNvSpPr>
            <a:spLocks noGrp="1"/>
          </p:cNvSpPr>
          <p:nvPr>
            <p:ph idx="1"/>
          </p:nvPr>
        </p:nvSpPr>
        <p:spPr/>
        <p:txBody>
          <a:bodyPr>
            <a:normAutofit lnSpcReduction="10000"/>
          </a:bodyPr>
          <a:lstStyle/>
          <a:p>
            <a:r>
              <a:rPr lang="en-US" dirty="0"/>
              <a:t>Employees are your voices on the front lines and your main line of sight into the employee experience. Rely on employees to:</a:t>
            </a:r>
          </a:p>
          <a:p>
            <a:r>
              <a:rPr lang="en-US" dirty="0"/>
              <a:t>Provide honest, candid, and actionable feedback about what is and isn’t working</a:t>
            </a:r>
          </a:p>
          <a:p>
            <a:r>
              <a:rPr lang="en-US" dirty="0"/>
              <a:t>Brainstorm new and creative solutions that address their concerns</a:t>
            </a:r>
          </a:p>
          <a:p>
            <a:r>
              <a:rPr lang="en-US" dirty="0"/>
              <a:t>Own their performance and development</a:t>
            </a:r>
          </a:p>
          <a:p>
            <a:r>
              <a:rPr lang="en-US" dirty="0"/>
              <a:t>Engage in meaningful relationships with their teams and managers</a:t>
            </a:r>
          </a:p>
          <a:p>
            <a:endParaRPr lang="en-US" dirty="0"/>
          </a:p>
        </p:txBody>
      </p:sp>
    </p:spTree>
    <p:extLst>
      <p:ext uri="{BB962C8B-B14F-4D97-AF65-F5344CB8AC3E}">
        <p14:creationId xmlns:p14="http://schemas.microsoft.com/office/powerpoint/2010/main" val="50900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Engagement Best Practices</a:t>
            </a:r>
            <a:endParaRPr lang="en-US" dirty="0"/>
          </a:p>
        </p:txBody>
      </p:sp>
      <p:sp>
        <p:nvSpPr>
          <p:cNvPr id="3" name="Content Placeholder 2"/>
          <p:cNvSpPr>
            <a:spLocks noGrp="1"/>
          </p:cNvSpPr>
          <p:nvPr>
            <p:ph idx="1"/>
          </p:nvPr>
        </p:nvSpPr>
        <p:spPr/>
        <p:txBody>
          <a:bodyPr/>
          <a:lstStyle/>
          <a:p>
            <a:r>
              <a:rPr lang="en-US" dirty="0" smtClean="0"/>
              <a:t>Reaffirm areas of strengths</a:t>
            </a:r>
          </a:p>
          <a:p>
            <a:r>
              <a:rPr lang="en-US" dirty="0" smtClean="0"/>
              <a:t>Tie engagement efforts to better patient outcomes.</a:t>
            </a:r>
          </a:p>
          <a:p>
            <a:r>
              <a:rPr lang="en-US" dirty="0" smtClean="0"/>
              <a:t>Make engagement a strategy</a:t>
            </a:r>
            <a:endParaRPr lang="en-US" dirty="0"/>
          </a:p>
        </p:txBody>
      </p:sp>
    </p:spTree>
    <p:extLst>
      <p:ext uri="{BB962C8B-B14F-4D97-AF65-F5344CB8AC3E}">
        <p14:creationId xmlns:p14="http://schemas.microsoft.com/office/powerpoint/2010/main" val="357357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Build Employee Engagement?</a:t>
            </a:r>
            <a:endParaRPr lang="en-US" dirty="0"/>
          </a:p>
        </p:txBody>
      </p:sp>
      <p:sp>
        <p:nvSpPr>
          <p:cNvPr id="3" name="Content Placeholder 2"/>
          <p:cNvSpPr>
            <a:spLocks noGrp="1"/>
          </p:cNvSpPr>
          <p:nvPr>
            <p:ph idx="1"/>
          </p:nvPr>
        </p:nvSpPr>
        <p:spPr/>
        <p:txBody>
          <a:bodyPr>
            <a:normAutofit fontScale="47500" lnSpcReduction="20000"/>
          </a:bodyPr>
          <a:lstStyle/>
          <a:p>
            <a:r>
              <a:rPr lang="en-US" dirty="0"/>
              <a:t>You can’t </a:t>
            </a:r>
            <a:r>
              <a:rPr lang="en-US" dirty="0">
                <a:hlinkClick r:id="rId2"/>
              </a:rPr>
              <a:t>improve employee engagement</a:t>
            </a:r>
            <a:r>
              <a:rPr lang="en-US" dirty="0"/>
              <a:t> with one simple solution. Creating an engaged workplace requires a multi-pronged approach that is fueled by continuous improvement. Here are some proven ways you can increase employee engagement:</a:t>
            </a:r>
          </a:p>
          <a:p>
            <a:r>
              <a:rPr lang="en-US" dirty="0"/>
              <a:t>Prioritize company culture.</a:t>
            </a:r>
          </a:p>
          <a:p>
            <a:r>
              <a:rPr lang="en-US" dirty="0"/>
              <a:t>Inspire employees through mission, vision, and values.</a:t>
            </a:r>
          </a:p>
          <a:p>
            <a:r>
              <a:rPr lang="en-US" dirty="0"/>
              <a:t>Develop and equip your managers as coaches.</a:t>
            </a:r>
          </a:p>
          <a:p>
            <a:r>
              <a:rPr lang="en-US" dirty="0"/>
              <a:t>Build great communication habits.</a:t>
            </a:r>
          </a:p>
          <a:p>
            <a:r>
              <a:rPr lang="en-US" dirty="0"/>
              <a:t>Create a robust feedback culture.</a:t>
            </a:r>
          </a:p>
          <a:p>
            <a:r>
              <a:rPr lang="en-US" dirty="0"/>
              <a:t>Share employee feedback and always follow up.</a:t>
            </a:r>
          </a:p>
          <a:p>
            <a:r>
              <a:rPr lang="en-US" dirty="0"/>
              <a:t>Paint a clear picture of success at organization, team, and employee levels.</a:t>
            </a:r>
          </a:p>
          <a:p>
            <a:r>
              <a:rPr lang="en-US" dirty="0"/>
              <a:t>Recognize employees for their contributions.</a:t>
            </a:r>
          </a:p>
          <a:p>
            <a:r>
              <a:rPr lang="en-US" dirty="0"/>
              <a:t>Provide access to employee development opportunities.</a:t>
            </a:r>
          </a:p>
          <a:p>
            <a:r>
              <a:rPr lang="en-US" dirty="0"/>
              <a:t>Prioritize flexibility and employee wellbeing.</a:t>
            </a:r>
          </a:p>
          <a:p>
            <a:r>
              <a:rPr lang="en-US" dirty="0"/>
              <a:t>Invest in technology that helps you do all of the above!</a:t>
            </a:r>
          </a:p>
          <a:p>
            <a:endParaRPr lang="en-US" dirty="0"/>
          </a:p>
        </p:txBody>
      </p:sp>
    </p:spTree>
    <p:extLst>
      <p:ext uri="{BB962C8B-B14F-4D97-AF65-F5344CB8AC3E}">
        <p14:creationId xmlns:p14="http://schemas.microsoft.com/office/powerpoint/2010/main" val="196730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employee engagement:</a:t>
            </a:r>
            <a:endParaRPr lang="en-US" dirty="0"/>
          </a:p>
        </p:txBody>
      </p:sp>
      <p:sp>
        <p:nvSpPr>
          <p:cNvPr id="3" name="Content Placeholder 2"/>
          <p:cNvSpPr>
            <a:spLocks noGrp="1"/>
          </p:cNvSpPr>
          <p:nvPr>
            <p:ph idx="1"/>
          </p:nvPr>
        </p:nvSpPr>
        <p:spPr/>
        <p:txBody>
          <a:bodyPr>
            <a:normAutofit fontScale="92500"/>
          </a:bodyPr>
          <a:lstStyle/>
          <a:p>
            <a:r>
              <a:rPr lang="en-US" dirty="0" smtClean="0"/>
              <a:t>Employee engagement is the strength of the mental and emotional connection employees feel toward the work they do, their teams, and their organization.</a:t>
            </a:r>
          </a:p>
          <a:p>
            <a:r>
              <a:rPr lang="en-US" dirty="0" smtClean="0"/>
              <a:t>There are 4 levels of employee engagement:</a:t>
            </a:r>
          </a:p>
          <a:p>
            <a:r>
              <a:rPr lang="en-US" dirty="0" smtClean="0"/>
              <a:t>1.Highly engaged</a:t>
            </a:r>
          </a:p>
          <a:p>
            <a:r>
              <a:rPr lang="en-US" dirty="0" smtClean="0"/>
              <a:t>2.Moderately engaged</a:t>
            </a:r>
          </a:p>
          <a:p>
            <a:r>
              <a:rPr lang="en-US" dirty="0" smtClean="0"/>
              <a:t>3. Barely engaged</a:t>
            </a:r>
          </a:p>
          <a:p>
            <a:r>
              <a:rPr lang="en-US" dirty="0" smtClean="0"/>
              <a:t>4. Disengaged</a:t>
            </a:r>
          </a:p>
          <a:p>
            <a:endParaRPr lang="en-US" dirty="0"/>
          </a:p>
        </p:txBody>
      </p:sp>
    </p:spTree>
    <p:extLst>
      <p:ext uri="{BB962C8B-B14F-4D97-AF65-F5344CB8AC3E}">
        <p14:creationId xmlns:p14="http://schemas.microsoft.com/office/powerpoint/2010/main" val="2595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Engaged</a:t>
            </a:r>
            <a:endParaRPr lang="en-US" dirty="0"/>
          </a:p>
        </p:txBody>
      </p:sp>
      <p:sp>
        <p:nvSpPr>
          <p:cNvPr id="3" name="Content Placeholder 2"/>
          <p:cNvSpPr>
            <a:spLocks noGrp="1"/>
          </p:cNvSpPr>
          <p:nvPr>
            <p:ph idx="1"/>
          </p:nvPr>
        </p:nvSpPr>
        <p:spPr/>
        <p:txBody>
          <a:bodyPr/>
          <a:lstStyle/>
          <a:p>
            <a:r>
              <a:rPr lang="en-US" b="1" dirty="0"/>
              <a:t>Highly engaged employees</a:t>
            </a:r>
          </a:p>
          <a:p>
            <a:r>
              <a:rPr lang="en-US" dirty="0"/>
              <a:t>Highly engaged employees hold very favorable opinions of their place of work. When employees feel connected to their teams, love their jobs, and have positive feelings about your organization, they're going to want to stay and put in extra effort to help the organization succeed. These "brand advocates" speak highly of their company to family and friends. They encourage other employees around them to do their best.</a:t>
            </a:r>
          </a:p>
          <a:p>
            <a:endParaRPr lang="en-US" dirty="0"/>
          </a:p>
        </p:txBody>
      </p:sp>
    </p:spTree>
    <p:extLst>
      <p:ext uri="{BB962C8B-B14F-4D97-AF65-F5344CB8AC3E}">
        <p14:creationId xmlns:p14="http://schemas.microsoft.com/office/powerpoint/2010/main" val="139550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Moderately Engaged</a:t>
            </a:r>
            <a:endParaRPr lang="en-US" dirty="0"/>
          </a:p>
        </p:txBody>
      </p:sp>
      <p:sp>
        <p:nvSpPr>
          <p:cNvPr id="3" name="Content Placeholder 2"/>
          <p:cNvSpPr>
            <a:spLocks noGrp="1"/>
          </p:cNvSpPr>
          <p:nvPr>
            <p:ph idx="1"/>
          </p:nvPr>
        </p:nvSpPr>
        <p:spPr/>
        <p:txBody>
          <a:bodyPr/>
          <a:lstStyle/>
          <a:p>
            <a:r>
              <a:rPr lang="en-US" b="1" dirty="0"/>
              <a:t>Moderately engaged employees</a:t>
            </a:r>
          </a:p>
          <a:p>
            <a:r>
              <a:rPr lang="en-US" dirty="0"/>
              <a:t>Moderately engaged employees see their organization in a moderately favorable light. They like their company but see opportunities for improvement. These employees are less likely to ask for more responsibilities and may underperform. There is something about the organization or their job that holds them back from full engagement.</a:t>
            </a:r>
          </a:p>
          <a:p>
            <a:endParaRPr lang="en-US" dirty="0"/>
          </a:p>
        </p:txBody>
      </p:sp>
    </p:spTree>
    <p:extLst>
      <p:ext uri="{BB962C8B-B14F-4D97-AF65-F5344CB8AC3E}">
        <p14:creationId xmlns:p14="http://schemas.microsoft.com/office/powerpoint/2010/main" val="262145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Barely Engaged</a:t>
            </a:r>
            <a:endParaRPr lang="en-US" dirty="0"/>
          </a:p>
        </p:txBody>
      </p:sp>
      <p:sp>
        <p:nvSpPr>
          <p:cNvPr id="3" name="Content Placeholder 2"/>
          <p:cNvSpPr>
            <a:spLocks noGrp="1"/>
          </p:cNvSpPr>
          <p:nvPr>
            <p:ph idx="1"/>
          </p:nvPr>
        </p:nvSpPr>
        <p:spPr/>
        <p:txBody>
          <a:bodyPr/>
          <a:lstStyle/>
          <a:p>
            <a:r>
              <a:rPr lang="en-US" b="1" dirty="0"/>
              <a:t>Barely engaged employees</a:t>
            </a:r>
          </a:p>
          <a:p>
            <a:r>
              <a:rPr lang="en-US" dirty="0"/>
              <a:t>Barely engaged employees feel indifferent toward their place of employment. They usually lack motivation for their position and will only do as much as they can to get by—sometimes less. Barely engaged employees may be researching other jobs and are a high turnover risk.</a:t>
            </a:r>
          </a:p>
          <a:p>
            <a:endParaRPr lang="en-US" dirty="0"/>
          </a:p>
        </p:txBody>
      </p:sp>
    </p:spTree>
    <p:extLst>
      <p:ext uri="{BB962C8B-B14F-4D97-AF65-F5344CB8AC3E}">
        <p14:creationId xmlns:p14="http://schemas.microsoft.com/office/powerpoint/2010/main" val="139368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Disengaged</a:t>
            </a:r>
            <a:endParaRPr lang="en-US" dirty="0"/>
          </a:p>
        </p:txBody>
      </p:sp>
      <p:sp>
        <p:nvSpPr>
          <p:cNvPr id="3" name="Content Placeholder 2"/>
          <p:cNvSpPr>
            <a:spLocks noGrp="1"/>
          </p:cNvSpPr>
          <p:nvPr>
            <p:ph idx="1"/>
          </p:nvPr>
        </p:nvSpPr>
        <p:spPr/>
        <p:txBody>
          <a:bodyPr/>
          <a:lstStyle/>
          <a:p>
            <a:r>
              <a:rPr lang="en-US" b="1" dirty="0"/>
              <a:t>Disengaged employees</a:t>
            </a:r>
          </a:p>
          <a:p>
            <a:r>
              <a:rPr lang="en-US" dirty="0"/>
              <a:t>Disengaged employees have a negative opinion of their place of work. They are disconnected from the mission, goals, and future of the organization. They lack commitment to their position and responsibilities. It’s important to understand </a:t>
            </a:r>
            <a:r>
              <a:rPr lang="en-US" dirty="0">
                <a:hlinkClick r:id="rId2"/>
              </a:rPr>
              <a:t>how to handle disengaged employees</a:t>
            </a:r>
            <a:r>
              <a:rPr lang="en-US" dirty="0"/>
              <a:t> so that their negative perceptions don’t impact the productivity of employees around them.</a:t>
            </a:r>
          </a:p>
          <a:p>
            <a:endParaRPr lang="en-US" dirty="0"/>
          </a:p>
        </p:txBody>
      </p:sp>
    </p:spTree>
    <p:extLst>
      <p:ext uri="{BB962C8B-B14F-4D97-AF65-F5344CB8AC3E}">
        <p14:creationId xmlns:p14="http://schemas.microsoft.com/office/powerpoint/2010/main" val="380220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Research shows</a:t>
            </a:r>
            <a:r>
              <a:rPr lang="en-US" dirty="0"/>
              <a:t> that 92% of business executives believe that engaged employees perform better, boosting the success of their teams and the outcomes of their organizations</a:t>
            </a:r>
            <a:r>
              <a:rPr lang="en-US" dirty="0" smtClean="0"/>
              <a:t>.</a:t>
            </a:r>
          </a:p>
          <a:p>
            <a:r>
              <a:rPr lang="en-US" dirty="0"/>
              <a:t>Research shows engaged employees are </a:t>
            </a:r>
            <a:r>
              <a:rPr lang="en-US" dirty="0">
                <a:hlinkClick r:id="rId3"/>
              </a:rPr>
              <a:t>17% more productive</a:t>
            </a:r>
            <a:r>
              <a:rPr lang="en-US" dirty="0"/>
              <a:t> than their peers. They’re more likely to work diligently and expend discretionary effort in their jobs</a:t>
            </a:r>
            <a:r>
              <a:rPr lang="en-US" dirty="0" smtClean="0"/>
              <a:t>.</a:t>
            </a:r>
          </a:p>
          <a:p>
            <a:r>
              <a:rPr lang="en-US" dirty="0"/>
              <a:t>72% of executives strongly agree that organizations with highly engaged employees have </a:t>
            </a:r>
            <a:r>
              <a:rPr lang="en-US" dirty="0">
                <a:hlinkClick r:id="rId2"/>
              </a:rPr>
              <a:t>happy customers</a:t>
            </a:r>
            <a:r>
              <a:rPr lang="en-US" dirty="0"/>
              <a:t>. Engaged employees care deeply about their jobs, and thus, customers</a:t>
            </a:r>
            <a:r>
              <a:rPr lang="en-US" dirty="0" smtClean="0"/>
              <a:t>.</a:t>
            </a:r>
          </a:p>
          <a:p>
            <a:r>
              <a:rPr lang="en-US" dirty="0"/>
              <a:t>When employees are committed to your mission, they’re going to show up. Highly engaged workplaces see </a:t>
            </a:r>
            <a:r>
              <a:rPr lang="en-US" dirty="0">
                <a:hlinkClick r:id="rId4"/>
              </a:rPr>
              <a:t>41% lower absenteeism</a:t>
            </a:r>
            <a:r>
              <a:rPr lang="en-US" dirty="0"/>
              <a:t>.</a:t>
            </a:r>
            <a:endParaRPr lang="en-US" dirty="0"/>
          </a:p>
        </p:txBody>
      </p:sp>
    </p:spTree>
    <p:extLst>
      <p:ext uri="{BB962C8B-B14F-4D97-AF65-F5344CB8AC3E}">
        <p14:creationId xmlns:p14="http://schemas.microsoft.com/office/powerpoint/2010/main" val="156898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Important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Engaged employees are </a:t>
            </a:r>
            <a:r>
              <a:rPr lang="en-US" dirty="0">
                <a:hlinkClick r:id="rId2"/>
              </a:rPr>
              <a:t>less likely to be obese</a:t>
            </a:r>
            <a:r>
              <a:rPr lang="en-US" dirty="0"/>
              <a:t>, less likely to suffer from chronic disease, more likely to eat healthier, and more likely to exercise. Having healthier employees positively impacts your bottom line</a:t>
            </a:r>
            <a:r>
              <a:rPr lang="en-US" dirty="0" smtClean="0"/>
              <a:t>.</a:t>
            </a:r>
          </a:p>
          <a:p>
            <a:r>
              <a:rPr lang="en-US" dirty="0"/>
              <a:t>Engaged employees are more aware of their surroundings and can focus on the task at hand. Research has shown that </a:t>
            </a:r>
            <a:r>
              <a:rPr lang="en-US" dirty="0">
                <a:hlinkClick r:id="rId3"/>
              </a:rPr>
              <a:t>70% fewer safety incidents</a:t>
            </a:r>
            <a:r>
              <a:rPr lang="en-US" dirty="0"/>
              <a:t> occur in highly engaged workplaces</a:t>
            </a:r>
            <a:r>
              <a:rPr lang="en-US" dirty="0" smtClean="0"/>
              <a:t>.</a:t>
            </a:r>
          </a:p>
          <a:p>
            <a:r>
              <a:rPr lang="en-US" dirty="0"/>
              <a:t>When employees are engaged, discretionary effort goes up. Employees want to go above and beyond the basic requirements of their job. When leaders and managers channel that energy and effort in the right direction, employee engagement impacts a host of business outcomes.</a:t>
            </a:r>
            <a:endParaRPr lang="en-US" dirty="0"/>
          </a:p>
        </p:txBody>
      </p:sp>
    </p:spTree>
    <p:extLst>
      <p:ext uri="{BB962C8B-B14F-4D97-AF65-F5344CB8AC3E}">
        <p14:creationId xmlns:p14="http://schemas.microsoft.com/office/powerpoint/2010/main" val="55616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Top Drivers of Employee Engagement?</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Here are the top 10 drivers of employee engagement, based on our </a:t>
            </a:r>
            <a:r>
              <a:rPr lang="en-US" dirty="0">
                <a:hlinkClick r:id="rId2"/>
              </a:rPr>
              <a:t>employee engagement trends</a:t>
            </a:r>
            <a:r>
              <a:rPr lang="en-US" b="1" dirty="0"/>
              <a:t> research:</a:t>
            </a:r>
            <a:r>
              <a:rPr lang="en-US" dirty="0"/>
              <a:t> </a:t>
            </a:r>
          </a:p>
          <a:p>
            <a:r>
              <a:rPr lang="en-US" dirty="0"/>
              <a:t>My job allows me to utilize my strengths.</a:t>
            </a:r>
          </a:p>
          <a:p>
            <a:r>
              <a:rPr lang="en-US" dirty="0"/>
              <a:t>I trust our senior leaders to lead the company to future success.</a:t>
            </a:r>
          </a:p>
          <a:p>
            <a:r>
              <a:rPr lang="en-US" dirty="0"/>
              <a:t>I believe this organization will be successful in the future.</a:t>
            </a:r>
          </a:p>
          <a:p>
            <a:r>
              <a:rPr lang="en-US" dirty="0"/>
              <a:t>I find my job interesting and challenging.</a:t>
            </a:r>
          </a:p>
          <a:p>
            <a:r>
              <a:rPr lang="en-US" dirty="0"/>
              <a:t>The senior leaders of this organization value people as their most important resource.</a:t>
            </a:r>
          </a:p>
          <a:p>
            <a:r>
              <a:rPr lang="en-US" dirty="0"/>
              <a:t>My opinions seem to count at work.</a:t>
            </a:r>
          </a:p>
          <a:p>
            <a:r>
              <a:rPr lang="en-US" dirty="0"/>
              <a:t>If I contribute to the organization’s success, I know I will be recognized.</a:t>
            </a:r>
          </a:p>
          <a:p>
            <a:r>
              <a:rPr lang="en-US" dirty="0"/>
              <a:t>I see professional growth and career development opportunities for myself here.</a:t>
            </a:r>
          </a:p>
          <a:p>
            <a:r>
              <a:rPr lang="en-US" dirty="0"/>
              <a:t>The senior leaders of this organization demonstrate integrity.</a:t>
            </a:r>
          </a:p>
          <a:p>
            <a:r>
              <a:rPr lang="en-US" dirty="0"/>
              <a:t>I have the information I need to do my job well.</a:t>
            </a:r>
          </a:p>
          <a:p>
            <a:endParaRPr lang="en-US" dirty="0"/>
          </a:p>
        </p:txBody>
      </p:sp>
    </p:spTree>
    <p:extLst>
      <p:ext uri="{BB962C8B-B14F-4D97-AF65-F5344CB8AC3E}">
        <p14:creationId xmlns:p14="http://schemas.microsoft.com/office/powerpoint/2010/main" val="13356141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TotalTime>
  <Words>415</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Employee Engagement </vt:lpstr>
      <vt:lpstr>What is employee engagement:</vt:lpstr>
      <vt:lpstr>Highly Engaged</vt:lpstr>
      <vt:lpstr>Moderately Engaged</vt:lpstr>
      <vt:lpstr>Barely Engaged</vt:lpstr>
      <vt:lpstr>Disengaged</vt:lpstr>
      <vt:lpstr>Why is it Important?</vt:lpstr>
      <vt:lpstr>Why it is Important</vt:lpstr>
      <vt:lpstr>What are the Top Drivers of Employee Engagement?</vt:lpstr>
      <vt:lpstr>The Role of Leadership in Employee Engagement</vt:lpstr>
      <vt:lpstr>Leadership Buy-In</vt:lpstr>
      <vt:lpstr>The Role of Managers in Employee Engagement</vt:lpstr>
      <vt:lpstr> The Role of Managers or Directors in Employee Engagement</vt:lpstr>
      <vt:lpstr>Employee Engagement Best Practices</vt:lpstr>
      <vt:lpstr>How Do You Build Employee Engagement?</vt:lpstr>
    </vt:vector>
  </TitlesOfParts>
  <Company>Catholic Health Initiatives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Engagement</dc:title>
  <dc:creator>MacH, Kelsey - DCO</dc:creator>
  <cp:lastModifiedBy>MacH, Kelsey - DCO</cp:lastModifiedBy>
  <cp:revision>8</cp:revision>
  <dcterms:created xsi:type="dcterms:W3CDTF">2023-01-10T16:44:02Z</dcterms:created>
  <dcterms:modified xsi:type="dcterms:W3CDTF">2023-01-10T18:36:39Z</dcterms:modified>
</cp:coreProperties>
</file>