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9" r:id="rId8"/>
    <p:sldId id="261" r:id="rId9"/>
    <p:sldId id="270" r:id="rId10"/>
    <p:sldId id="262" r:id="rId11"/>
    <p:sldId id="271" r:id="rId12"/>
    <p:sldId id="263" r:id="rId13"/>
    <p:sldId id="272" r:id="rId14"/>
    <p:sldId id="264" r:id="rId15"/>
    <p:sldId id="273" r:id="rId16"/>
    <p:sldId id="265" r:id="rId17"/>
    <p:sldId id="274" r:id="rId18"/>
    <p:sldId id="266" r:id="rId19"/>
    <p:sldId id="275" r:id="rId20"/>
    <p:sldId id="267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1" r:id="rId35"/>
    <p:sldId id="302" r:id="rId36"/>
    <p:sldId id="301" r:id="rId37"/>
    <p:sldId id="303" r:id="rId38"/>
    <p:sldId id="304" r:id="rId39"/>
    <p:sldId id="305" r:id="rId40"/>
    <p:sldId id="292" r:id="rId41"/>
    <p:sldId id="290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28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82BC3-BCE8-421D-809E-A8131FF92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491F3-830C-4E4A-A42C-63D692053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86D8-F779-464C-9909-58669241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78AE9-4562-4A60-9C3B-B672130E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9DE8E-2173-4765-A190-A94C8958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8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FA64-E090-4CF7-B586-1CA181B2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DC0F8E-2941-45E4-A96F-7F66F9AA7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BE825-A364-4936-9756-B14278796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87C29-4101-4B4C-B688-49581DE8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A28AE-513D-45EE-99CC-6320FF7ED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57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AF82EB-57C3-44C6-AE9C-9DAC7E33A8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A671F-9852-4CF0-95D9-1E4CA2F0E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1EBB0-DEDC-4DF9-A498-B23839EF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46761-1C2E-4085-A71B-98DCB015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6062B-0102-4F0F-A675-02D4CFA6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3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24FE8-7724-4488-B68C-2FF4DFB85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A858B-3D01-4266-AB19-FEF8AE89C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83631-31FB-4C09-9B99-A4AFCE93A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03677-98A1-4E04-AAD8-62B7CD44A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7A11D-F1A2-4228-9289-F282BB7B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6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13F9-48E7-4D56-9D14-44AB45F9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7A12B-9694-49F7-A4B5-258CF5D5D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E27BE-F8EA-4D21-B0D4-1335B8DCC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A3365-8BE5-44C7-9000-D05A345A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BCA82-A99D-454A-AAEB-FED741E0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7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8609C-714D-4FAB-9633-5824A2F1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8CD49-8921-4F5B-9715-2DB48689A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8B90E-AAF7-4F4F-A0A3-E96A6844A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714EE-224C-4608-AB2E-A362A935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A0C9F-EFC9-4346-A3BC-6D997C12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DF158-2ECD-4EDD-BC72-8535AC64F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2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17672-DCD6-4678-A8CD-4F2ACB1F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FF634-D295-41BA-9BB9-066601372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B197E-E815-4224-A596-2FC99A4BF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D2CC31-C981-4BA6-A685-437843E45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B39833-FB61-46A4-BCEC-80EF90EF5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30093-7645-495A-A56F-05F9EA87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44469A-A34A-4A54-9140-77507FB7E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EC1A-D260-4D02-BB4B-7F2E3FFF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2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6552-0FBF-44BE-A866-8EF2FFAB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37021-1B47-482F-B2F3-4FB63979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9C81F-565F-4F33-9AAB-EE7F036C3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0B07D-39FE-44C0-8D8E-738DEB8F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3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B9477-1370-4683-A705-385D58EB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13A336-58AB-439A-AB6C-96F246C2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28B5A-928E-4AA5-A200-8C1A4BEF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8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1A46-14EE-411F-9442-94AED99A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7A8EC-7C9C-4CA2-AC8B-3B10A1E1B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20C6C-78FD-467E-AC60-5BB5C28DE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E05DC-3265-4489-9D30-86465BE0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22E7D-8D8E-42A1-80D8-F3C258513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05E8E-0685-4B01-A1BB-37E2872A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9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FC575-6D53-4ACD-AA3A-A6888B546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B89FF4-CC20-4EA6-82FB-A55975EEF9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F4605-2DDC-4825-972F-3BC273A40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4150F-AE53-4B00-886E-5E214B1C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33C77-B3D1-466D-8C98-CC1A9431B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ADA03-EB2C-424F-B886-F68254CC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4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E5020C-E632-490E-BC08-C32F7E1CC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58892-8418-4A8A-A220-69373824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16209-59FB-4206-AA9B-ECA920079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B825D-CEDD-46D4-879C-93823601597C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C5EDD-B1A4-4B01-B69E-30DA245AC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342CC-BACA-443D-BECE-3B0543314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22D68-B223-4D39-909D-AD4E0D8F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lthat3d.com/abs-filament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lthat3d.com/pla-filament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lthat3d.com/pva-filament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A0AD-DCFF-400A-BD0E-CE106AF921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Print This! </a:t>
            </a:r>
            <a:br>
              <a:rPr lang="en-US" dirty="0"/>
            </a:br>
            <a:r>
              <a:rPr lang="en-US" dirty="0"/>
              <a:t>How 3D printing is helping to shape healthcare innovations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246F3-D35D-4679-990F-679C1E87B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06094"/>
            <a:ext cx="9144000" cy="205417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Chris Bryant </a:t>
            </a:r>
          </a:p>
          <a:p>
            <a:r>
              <a:rPr lang="en-US" dirty="0"/>
              <a:t>Lovell Federal Health Care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0840D-C422-42E5-A28D-B433EB090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56" y="4740625"/>
            <a:ext cx="2465887" cy="21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26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589C-C783-42F9-ABFD-FC00E0C3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6DD95-19F3-400B-89C0-E6BFCF368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SLS = Selective Laser Sintering</a:t>
            </a:r>
          </a:p>
          <a:p>
            <a:endParaRPr lang="en-US" sz="3600" dirty="0"/>
          </a:p>
          <a:p>
            <a:r>
              <a:rPr lang="en-US" dirty="0"/>
              <a:t>Uses high power CO2 lasers to melt metal powders, but can also with nylon, or ceramic material as well. </a:t>
            </a:r>
          </a:p>
          <a:p>
            <a:r>
              <a:rPr lang="en-US" dirty="0"/>
              <a:t>The </a:t>
            </a:r>
            <a:r>
              <a:rPr lang="en-US" dirty="0" err="1"/>
              <a:t>unmelted</a:t>
            </a:r>
            <a:r>
              <a:rPr lang="en-US" dirty="0"/>
              <a:t> powder acts as support for the build object – so no support structures are needed. </a:t>
            </a:r>
          </a:p>
          <a:p>
            <a:r>
              <a:rPr lang="en-US" dirty="0"/>
              <a:t>Builds fully functional- ready to use prototypes.</a:t>
            </a:r>
          </a:p>
        </p:txBody>
      </p:sp>
    </p:spTree>
    <p:extLst>
      <p:ext uri="{BB962C8B-B14F-4D97-AF65-F5344CB8AC3E}">
        <p14:creationId xmlns:p14="http://schemas.microsoft.com/office/powerpoint/2010/main" val="446725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3B6F2-1E5D-4302-A0EE-ED1CCB375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SLS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69A5FD-F7A7-46CB-B6A2-D0FF5709F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" y="1469332"/>
            <a:ext cx="11613046" cy="5062097"/>
          </a:xfrm>
        </p:spPr>
      </p:pic>
    </p:spTree>
    <p:extLst>
      <p:ext uri="{BB962C8B-B14F-4D97-AF65-F5344CB8AC3E}">
        <p14:creationId xmlns:p14="http://schemas.microsoft.com/office/powerpoint/2010/main" val="2052110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707D3-54A8-44CA-909B-26E107CA4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EA22D-EC89-4A58-9C16-CE4C52EF3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SLM = Selective Laser Melting</a:t>
            </a:r>
          </a:p>
          <a:p>
            <a:endParaRPr lang="en-US" dirty="0"/>
          </a:p>
          <a:p>
            <a:r>
              <a:rPr lang="en-US" dirty="0"/>
              <a:t>Very similar to SLS, but instead of sintering the material- SLM fully melts it creating a stronger object. </a:t>
            </a:r>
          </a:p>
          <a:p>
            <a:endParaRPr lang="en-US" dirty="0"/>
          </a:p>
          <a:p>
            <a:r>
              <a:rPr lang="en-US" dirty="0"/>
              <a:t>Most common for building object with complex structures.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52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6E116B-884A-4C06-8D6A-094793642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23" y="1180725"/>
            <a:ext cx="7929154" cy="56772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8C9FB-4D92-4815-88ED-437F1B97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SLM</a:t>
            </a:r>
          </a:p>
        </p:txBody>
      </p:sp>
    </p:spTree>
    <p:extLst>
      <p:ext uri="{BB962C8B-B14F-4D97-AF65-F5344CB8AC3E}">
        <p14:creationId xmlns:p14="http://schemas.microsoft.com/office/powerpoint/2010/main" val="1306109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0D66-DB2D-4319-8961-A07F8C75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967B-122B-45D6-AB21-69540C374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Electronic Beam Melting</a:t>
            </a:r>
          </a:p>
          <a:p>
            <a:endParaRPr lang="en-US" sz="3600" dirty="0"/>
          </a:p>
          <a:p>
            <a:r>
              <a:rPr lang="en-US" dirty="0"/>
              <a:t>Developed in Sweden in 1997 by </a:t>
            </a:r>
            <a:r>
              <a:rPr lang="en-US" dirty="0" err="1"/>
              <a:t>Arcam</a:t>
            </a:r>
            <a:r>
              <a:rPr lang="en-US" dirty="0"/>
              <a:t>.</a:t>
            </a:r>
          </a:p>
          <a:p>
            <a:r>
              <a:rPr lang="en-US" dirty="0"/>
              <a:t>Very Similar to SLM technology- also uses powder.  Main difference is the fusing method: electron beam in a vacuum chamber.  </a:t>
            </a:r>
          </a:p>
          <a:p>
            <a:r>
              <a:rPr lang="en-US" dirty="0"/>
              <a:t>Main advantage is that it can create fully functional parts on demand very quickly</a:t>
            </a:r>
            <a:r>
              <a:rPr lang="en-US" sz="3600" dirty="0"/>
              <a:t>.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D0299B-9B39-41D1-8A6B-DA40AA37A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82" y="485158"/>
            <a:ext cx="4849518" cy="254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1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2308-C7E4-4003-A20E-B2C6F4A7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EBM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CCF950-9921-4F15-A779-1915DB0FC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62" y="1905794"/>
            <a:ext cx="5553075" cy="4191000"/>
          </a:xfrm>
        </p:spPr>
      </p:pic>
    </p:spTree>
    <p:extLst>
      <p:ext uri="{BB962C8B-B14F-4D97-AF65-F5344CB8AC3E}">
        <p14:creationId xmlns:p14="http://schemas.microsoft.com/office/powerpoint/2010/main" val="749521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DDE86-13F9-4CEA-9255-FAC27C5A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604FD-5464-48B5-9D3F-420E611A4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 LOM = Laminated Object Manufacturing</a:t>
            </a:r>
          </a:p>
          <a:p>
            <a:endParaRPr lang="en-US" dirty="0"/>
          </a:p>
          <a:p>
            <a:r>
              <a:rPr lang="en-US" dirty="0"/>
              <a:t>LOM is a rapid prototyping method that it’s main advantage its cost effective. </a:t>
            </a:r>
          </a:p>
          <a:p>
            <a:r>
              <a:rPr lang="en-US" dirty="0"/>
              <a:t>Uses paper or plastic sheets which are adhered layer by layer and then cut out by a laser. </a:t>
            </a:r>
          </a:p>
          <a:p>
            <a:r>
              <a:rPr lang="en-US" dirty="0"/>
              <a:t>Mainly used by architects for design modeling.</a:t>
            </a:r>
          </a:p>
        </p:txBody>
      </p:sp>
    </p:spTree>
    <p:extLst>
      <p:ext uri="{BB962C8B-B14F-4D97-AF65-F5344CB8AC3E}">
        <p14:creationId xmlns:p14="http://schemas.microsoft.com/office/powerpoint/2010/main" val="1933457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2AF39-D8AC-4402-9B29-AC05D0904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LOM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052024-788F-4AB4-A850-A2F877F45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82" y="1515291"/>
            <a:ext cx="6673022" cy="4687798"/>
          </a:xfrm>
        </p:spPr>
      </p:pic>
    </p:spTree>
    <p:extLst>
      <p:ext uri="{BB962C8B-B14F-4D97-AF65-F5344CB8AC3E}">
        <p14:creationId xmlns:p14="http://schemas.microsoft.com/office/powerpoint/2010/main" val="72373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7869F-F286-45B7-8464-D75004F3B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2B9F1-1967-4445-B600-2A99A1C91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BJ = Binder Jetting</a:t>
            </a:r>
          </a:p>
          <a:p>
            <a:endParaRPr lang="en-US" dirty="0"/>
          </a:p>
          <a:p>
            <a:r>
              <a:rPr lang="en-US" dirty="0"/>
              <a:t>It uses two materials to create an object: the powder based material, normally gypsum and a bonding agent. </a:t>
            </a:r>
          </a:p>
          <a:p>
            <a:r>
              <a:rPr lang="en-US" dirty="0"/>
              <a:t>The bonding agent is sprayed from a nozzle like an inkjet over the powder to create an object.</a:t>
            </a:r>
          </a:p>
          <a:p>
            <a:r>
              <a:rPr lang="en-US" dirty="0"/>
              <a:t> The advantage of BJ technology is being </a:t>
            </a:r>
            <a:r>
              <a:rPr lang="en-US" dirty="0" err="1"/>
              <a:t>ablr</a:t>
            </a:r>
            <a:r>
              <a:rPr lang="en-US" dirty="0"/>
              <a:t> to print in multiple colors- this is the primary technology for creating teaching models.</a:t>
            </a:r>
          </a:p>
          <a:p>
            <a:r>
              <a:rPr lang="en-US" dirty="0"/>
              <a:t>Last checked- one company boasted of 33K colors that they can print.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7868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AB87-84A5-409C-BE8F-DD2B6A466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Binder Jetting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D28595-6933-41F4-845E-1B2D9C13B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3" y="1493160"/>
            <a:ext cx="7485017" cy="5364840"/>
          </a:xfrm>
        </p:spPr>
      </p:pic>
    </p:spTree>
    <p:extLst>
      <p:ext uri="{BB962C8B-B14F-4D97-AF65-F5344CB8AC3E}">
        <p14:creationId xmlns:p14="http://schemas.microsoft.com/office/powerpoint/2010/main" val="1090168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B82C-C34D-4E9F-9A1D-876E3321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So…… what is it?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11237A-EAF5-4C8C-8A08-2BFD7B3FC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6" y="1941616"/>
            <a:ext cx="9483634" cy="4001765"/>
          </a:xfrm>
        </p:spPr>
      </p:pic>
    </p:spTree>
    <p:extLst>
      <p:ext uri="{BB962C8B-B14F-4D97-AF65-F5344CB8AC3E}">
        <p14:creationId xmlns:p14="http://schemas.microsoft.com/office/powerpoint/2010/main" val="3749342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6EC34-84D1-4EB8-8065-C3FA141D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A60BD-AE53-4F96-A1E4-60BB17869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MJ = Material Jetting</a:t>
            </a:r>
          </a:p>
          <a:p>
            <a:endParaRPr lang="en-US" sz="3600" dirty="0"/>
          </a:p>
          <a:p>
            <a:r>
              <a:rPr lang="en-US" dirty="0"/>
              <a:t>Very old technology- based on wax casting that jewelers use to make molds.</a:t>
            </a:r>
          </a:p>
          <a:p>
            <a:r>
              <a:rPr lang="en-US" dirty="0"/>
              <a:t>The process is now automated with the wax being extruded layer by layer to create much more detailed molds. </a:t>
            </a:r>
          </a:p>
          <a:p>
            <a:r>
              <a:rPr lang="en-US" dirty="0"/>
              <a:t>One company uses a photopolymer resin to create molds for various industries that want highly detailed molds.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59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F0B4B-F09D-4C24-8204-AC06B41E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MJ Printing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3D22AD-54B5-46C8-A923-FA4F079CF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78" y="1583748"/>
            <a:ext cx="8934994" cy="5274251"/>
          </a:xfrm>
        </p:spPr>
      </p:pic>
    </p:spTree>
    <p:extLst>
      <p:ext uri="{BB962C8B-B14F-4D97-AF65-F5344CB8AC3E}">
        <p14:creationId xmlns:p14="http://schemas.microsoft.com/office/powerpoint/2010/main" val="2182614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0999D-F2A5-4A92-AF5E-E289F042A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Now what about the Filament?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CA7FB-9A5A-4C47-9203-8B73ABDB0764}"/>
              </a:ext>
            </a:extLst>
          </p:cNvPr>
          <p:cNvSpPr txBox="1"/>
          <p:nvPr/>
        </p:nvSpPr>
        <p:spPr>
          <a:xfrm>
            <a:off x="1332411" y="2599509"/>
            <a:ext cx="154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ABS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4F56F-65DD-49BC-A77C-B1430BA36014}"/>
              </a:ext>
            </a:extLst>
          </p:cNvPr>
          <p:cNvSpPr txBox="1"/>
          <p:nvPr/>
        </p:nvSpPr>
        <p:spPr>
          <a:xfrm>
            <a:off x="3627120" y="1690688"/>
            <a:ext cx="154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PLA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9B624-D582-40C1-9FAE-1B6D39B9223D}"/>
              </a:ext>
            </a:extLst>
          </p:cNvPr>
          <p:cNvSpPr txBox="1"/>
          <p:nvPr/>
        </p:nvSpPr>
        <p:spPr>
          <a:xfrm>
            <a:off x="4201885" y="5116286"/>
            <a:ext cx="154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PTE+G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7B5609-3430-41F8-91E7-CCB513435661}"/>
              </a:ext>
            </a:extLst>
          </p:cNvPr>
          <p:cNvSpPr txBox="1"/>
          <p:nvPr/>
        </p:nvSpPr>
        <p:spPr>
          <a:xfrm>
            <a:off x="6078582" y="3888378"/>
            <a:ext cx="154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PVA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BFC99-8E1F-45CF-BF4A-F4F500ACFAB5}"/>
              </a:ext>
            </a:extLst>
          </p:cNvPr>
          <p:cNvSpPr txBox="1"/>
          <p:nvPr/>
        </p:nvSpPr>
        <p:spPr>
          <a:xfrm>
            <a:off x="7173687" y="2599509"/>
            <a:ext cx="154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PET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143350-B35D-4062-BDD8-EDB731850134}"/>
              </a:ext>
            </a:extLst>
          </p:cNvPr>
          <p:cNvSpPr txBox="1"/>
          <p:nvPr/>
        </p:nvSpPr>
        <p:spPr>
          <a:xfrm>
            <a:off x="4815839" y="2996024"/>
            <a:ext cx="154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HIPS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1EE4A-E0FE-4EF5-A66F-2FED9F06A6A3}"/>
              </a:ext>
            </a:extLst>
          </p:cNvPr>
          <p:cNvSpPr txBox="1"/>
          <p:nvPr/>
        </p:nvSpPr>
        <p:spPr>
          <a:xfrm>
            <a:off x="1332411" y="4408400"/>
            <a:ext cx="1763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NYLON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5D4A5-3EBA-4C73-852D-87FFFA5C5C95}"/>
              </a:ext>
            </a:extLst>
          </p:cNvPr>
          <p:cNvSpPr txBox="1"/>
          <p:nvPr/>
        </p:nvSpPr>
        <p:spPr>
          <a:xfrm>
            <a:off x="535577" y="1745397"/>
            <a:ext cx="2830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Sand Stone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292042-E559-4DE8-9860-82B32BD2E177}"/>
              </a:ext>
            </a:extLst>
          </p:cNvPr>
          <p:cNvSpPr txBox="1"/>
          <p:nvPr/>
        </p:nvSpPr>
        <p:spPr>
          <a:xfrm>
            <a:off x="7929154" y="4855030"/>
            <a:ext cx="1942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WOOD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575CB4-4CA0-47AB-A193-F085F3CD61F3}"/>
              </a:ext>
            </a:extLst>
          </p:cNvPr>
          <p:cNvSpPr txBox="1"/>
          <p:nvPr/>
        </p:nvSpPr>
        <p:spPr>
          <a:xfrm>
            <a:off x="6335486" y="6066459"/>
            <a:ext cx="3439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Conductive PLA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97DD6-F73A-4B54-99F3-CB7FBCDF0846}"/>
              </a:ext>
            </a:extLst>
          </p:cNvPr>
          <p:cNvSpPr txBox="1"/>
          <p:nvPr/>
        </p:nvSpPr>
        <p:spPr>
          <a:xfrm>
            <a:off x="8900160" y="2676949"/>
            <a:ext cx="254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Metal/ PLA</a:t>
            </a:r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309A2-E3AC-46EC-8CCF-EF5CE41DC9F1}"/>
              </a:ext>
            </a:extLst>
          </p:cNvPr>
          <p:cNvSpPr txBox="1"/>
          <p:nvPr/>
        </p:nvSpPr>
        <p:spPr>
          <a:xfrm>
            <a:off x="313508" y="5752921"/>
            <a:ext cx="3313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Carbon Fiber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601424-8DFA-4F88-B884-05646A439BBB}"/>
              </a:ext>
            </a:extLst>
          </p:cNvPr>
          <p:cNvSpPr txBox="1"/>
          <p:nvPr/>
        </p:nvSpPr>
        <p:spPr>
          <a:xfrm>
            <a:off x="7531826" y="1652600"/>
            <a:ext cx="390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Flexible TPE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526C3B-395F-48A5-AA09-F0557E34AF3B}"/>
              </a:ext>
            </a:extLst>
          </p:cNvPr>
          <p:cNvSpPr txBox="1"/>
          <p:nvPr/>
        </p:nvSpPr>
        <p:spPr>
          <a:xfrm>
            <a:off x="1012369" y="3554288"/>
            <a:ext cx="3803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Glow In The Dark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3EBF04-7E79-4A7D-990C-B0EB37BEE758}"/>
              </a:ext>
            </a:extLst>
          </p:cNvPr>
          <p:cNvSpPr txBox="1"/>
          <p:nvPr/>
        </p:nvSpPr>
        <p:spPr>
          <a:xfrm>
            <a:off x="8055428" y="3831289"/>
            <a:ext cx="3100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Amphora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99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961E-F351-4FFD-A130-57E2C836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Filament:  </a:t>
            </a:r>
            <a:r>
              <a:rPr lang="en-US" b="1" dirty="0"/>
              <a:t>ABS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F43C8-D640-4D8B-9BE6-14C0A526C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Acrylonitrile Butadiene Styrene </a:t>
            </a:r>
            <a:r>
              <a:rPr lang="en-US" dirty="0"/>
              <a:t>= ABS </a:t>
            </a:r>
          </a:p>
          <a:p>
            <a:r>
              <a:rPr lang="en-US" dirty="0"/>
              <a:t>ABS is idea for functional prototypes. It is a very strong light weight filament. </a:t>
            </a:r>
          </a:p>
          <a:p>
            <a:r>
              <a:rPr lang="en-US" dirty="0"/>
              <a:t>It is also slightly flexible which makes it very durable- you can drop it and it wont shatter like a resin can. </a:t>
            </a:r>
          </a:p>
          <a:p>
            <a:endParaRPr lang="en-US" dirty="0"/>
          </a:p>
          <a:p>
            <a:r>
              <a:rPr lang="en-US" dirty="0"/>
              <a:t>It has a higher working </a:t>
            </a:r>
            <a:r>
              <a:rPr lang="en-US" dirty="0" err="1"/>
              <a:t>tempature</a:t>
            </a:r>
            <a:r>
              <a:rPr lang="en-US" dirty="0"/>
              <a:t> and the builds can warp if it is not in a enclosed space.</a:t>
            </a:r>
          </a:p>
        </p:txBody>
      </p:sp>
    </p:spTree>
    <p:extLst>
      <p:ext uri="{BB962C8B-B14F-4D97-AF65-F5344CB8AC3E}">
        <p14:creationId xmlns:p14="http://schemas.microsoft.com/office/powerpoint/2010/main" val="3647326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5175-5B91-43AB-B460-FFD79D71D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Filament: </a:t>
            </a:r>
            <a:r>
              <a:rPr lang="en-US" sz="4800" b="1" dirty="0"/>
              <a:t>PLA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7B41-BDA3-4518-BE71-8A12746DA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Polylactic acid or PLA</a:t>
            </a:r>
            <a:r>
              <a:rPr lang="en-US" dirty="0"/>
              <a:t>= PLA</a:t>
            </a:r>
          </a:p>
          <a:p>
            <a:r>
              <a:rPr lang="en-US" dirty="0"/>
              <a:t>It has over taken ABS recently in popularity with PLA variations to make it less brittle and more temperature resistant.</a:t>
            </a:r>
          </a:p>
          <a:p>
            <a:r>
              <a:rPr lang="en-US" dirty="0"/>
              <a:t>It is much more environmentally friendly-  it is a biodegradable material: it wont create fumes when printing with it. </a:t>
            </a:r>
          </a:p>
          <a:p>
            <a:r>
              <a:rPr lang="en-US" dirty="0"/>
              <a:t>It is normally comprised of renewable resources like corn starch or cane sugar.</a:t>
            </a:r>
          </a:p>
          <a:p>
            <a:r>
              <a:rPr lang="en-US" dirty="0"/>
              <a:t>Because of the ability to degrade over time and is biocompatible- The FDA has cleared specific materials to be used in surgical procedures.</a:t>
            </a:r>
          </a:p>
        </p:txBody>
      </p:sp>
    </p:spTree>
    <p:extLst>
      <p:ext uri="{BB962C8B-B14F-4D97-AF65-F5344CB8AC3E}">
        <p14:creationId xmlns:p14="http://schemas.microsoft.com/office/powerpoint/2010/main" val="1801941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C068-1119-41E0-BD33-902A5695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69" y="2998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Filament: PLA uses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AF0E7-6A51-4358-8EA0-990ADF91B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19" y="1502228"/>
            <a:ext cx="5286375" cy="476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560D59-34F8-44D6-BABA-FDD5EC134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8" y="1586185"/>
            <a:ext cx="4172410" cy="2783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D2A1E8-EDFB-497D-A63A-B9D7880EB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8" y="4434013"/>
            <a:ext cx="4172410" cy="207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04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9A97D-B6E4-4D28-9CC9-B039325F1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Filament: </a:t>
            </a:r>
            <a:r>
              <a:rPr lang="en-US" sz="6000" i="1" dirty="0"/>
              <a:t>PVA</a:t>
            </a:r>
            <a:r>
              <a:rPr lang="en-US" sz="60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B47B7-444D-47E8-A45B-B5F5336D7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hlinkClick r:id="rId2"/>
              </a:rPr>
              <a:t>Polyvinyl Alcohol</a:t>
            </a:r>
            <a:r>
              <a:rPr lang="en-US" dirty="0">
                <a:hlinkClick r:id="rId2"/>
              </a:rPr>
              <a:t> </a:t>
            </a:r>
            <a:r>
              <a:rPr lang="en-US" dirty="0"/>
              <a:t>= PVA </a:t>
            </a:r>
          </a:p>
          <a:p>
            <a:r>
              <a:rPr lang="en-US" dirty="0"/>
              <a:t>Its main property is that’s its water soluble.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Its used for making movable parts and supports for very detailed builds. </a:t>
            </a:r>
          </a:p>
        </p:txBody>
      </p:sp>
    </p:spTree>
    <p:extLst>
      <p:ext uri="{BB962C8B-B14F-4D97-AF65-F5344CB8AC3E}">
        <p14:creationId xmlns:p14="http://schemas.microsoft.com/office/powerpoint/2010/main" val="1536107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5EB3-BE72-4969-B4F6-34F1AF08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 Filament : PVA -  How it works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1E618E-2A7B-4B19-BC6C-2DDF40369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64" y="1316854"/>
            <a:ext cx="8781970" cy="5463563"/>
          </a:xfrm>
        </p:spPr>
      </p:pic>
    </p:spTree>
    <p:extLst>
      <p:ext uri="{BB962C8B-B14F-4D97-AF65-F5344CB8AC3E}">
        <p14:creationId xmlns:p14="http://schemas.microsoft.com/office/powerpoint/2010/main" val="4135697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CD93-4EAC-434B-B15C-FB1693A8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Filament: PETG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B7D85-5E47-4894-892A-A7557333C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Newer filament that has some of the best features of ABS and PLA.</a:t>
            </a:r>
          </a:p>
          <a:p>
            <a:r>
              <a:rPr lang="en-US" dirty="0"/>
              <a:t>It is recycled from plastic bottles and does not produce fumes when printing with it and it can be recycled as well. </a:t>
            </a:r>
          </a:p>
          <a:p>
            <a:r>
              <a:rPr lang="en-US" dirty="0"/>
              <a:t>More flexible than ABS and is shockproof.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The only issue is that it will absorb moisture over time.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So the builds have to be sealed.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5556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7D3AC-9721-455B-986B-D1312E39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Can you print food?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C7576A1-FC60-428F-8C7D-61DDC2E7C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11" y="1825625"/>
            <a:ext cx="7667898" cy="383059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0D33E9-C26A-4CB9-8398-7505947C590C}"/>
              </a:ext>
            </a:extLst>
          </p:cNvPr>
          <p:cNvSpPr txBox="1"/>
          <p:nvPr/>
        </p:nvSpPr>
        <p:spPr>
          <a:xfrm>
            <a:off x="2246811" y="5656217"/>
            <a:ext cx="7667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Yup- you sure can!   This Foodidni unit is created in Germany for printing food that Seniors might have difficulty swallowing and processing.</a:t>
            </a:r>
          </a:p>
        </p:txBody>
      </p:sp>
    </p:spTree>
    <p:extLst>
      <p:ext uri="{BB962C8B-B14F-4D97-AF65-F5344CB8AC3E}">
        <p14:creationId xmlns:p14="http://schemas.microsoft.com/office/powerpoint/2010/main" val="132897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8675-0DCD-4E31-9A1B-4E639164F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3D Print /AM technologies are out there?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D8EF3F-AB4B-44E0-971A-ED21D8B3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35" y="1851751"/>
            <a:ext cx="2965028" cy="354320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5DEF8-E7D2-4E15-B062-5DA6094C2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4973105" cy="2610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93D74D-465E-4B9A-A963-9F5799661171}"/>
              </a:ext>
            </a:extLst>
          </p:cNvPr>
          <p:cNvSpPr txBox="1"/>
          <p:nvPr/>
        </p:nvSpPr>
        <p:spPr>
          <a:xfrm>
            <a:off x="4555761" y="2004049"/>
            <a:ext cx="1800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7030A0"/>
                </a:solidFill>
              </a:rPr>
              <a:t>FDM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C70EF-0292-4BF9-BBA1-D6BEB90E8E63}"/>
              </a:ext>
            </a:extLst>
          </p:cNvPr>
          <p:cNvSpPr txBox="1"/>
          <p:nvPr/>
        </p:nvSpPr>
        <p:spPr>
          <a:xfrm>
            <a:off x="6096000" y="5682245"/>
            <a:ext cx="1274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SLM</a:t>
            </a:r>
          </a:p>
          <a:p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184477-6FC1-4058-872A-AC2273F52237}"/>
              </a:ext>
            </a:extLst>
          </p:cNvPr>
          <p:cNvSpPr txBox="1"/>
          <p:nvPr/>
        </p:nvSpPr>
        <p:spPr>
          <a:xfrm>
            <a:off x="3661163" y="4339338"/>
            <a:ext cx="127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DLP</a:t>
            </a:r>
            <a:r>
              <a:rPr lang="en-US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495B19-8FFA-49F8-B0D8-83F64AE1FC77}"/>
              </a:ext>
            </a:extLst>
          </p:cNvPr>
          <p:cNvSpPr txBox="1"/>
          <p:nvPr/>
        </p:nvSpPr>
        <p:spPr>
          <a:xfrm>
            <a:off x="9631229" y="4662503"/>
            <a:ext cx="1274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C000"/>
                </a:solidFill>
              </a:rPr>
              <a:t>SLS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51482-8F7A-4C71-BB09-016B10C551F5}"/>
              </a:ext>
            </a:extLst>
          </p:cNvPr>
          <p:cNvSpPr txBox="1"/>
          <p:nvPr/>
        </p:nvSpPr>
        <p:spPr>
          <a:xfrm>
            <a:off x="5455795" y="3384726"/>
            <a:ext cx="1274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SLA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2C86AB-A1B7-4AC5-83E0-5399BB31A890}"/>
              </a:ext>
            </a:extLst>
          </p:cNvPr>
          <p:cNvSpPr txBox="1"/>
          <p:nvPr/>
        </p:nvSpPr>
        <p:spPr>
          <a:xfrm>
            <a:off x="3918679" y="5446387"/>
            <a:ext cx="1274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EBM</a:t>
            </a:r>
          </a:p>
          <a:p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354D4-55C0-4854-9554-EFC109987CB9}"/>
              </a:ext>
            </a:extLst>
          </p:cNvPr>
          <p:cNvSpPr txBox="1"/>
          <p:nvPr/>
        </p:nvSpPr>
        <p:spPr>
          <a:xfrm>
            <a:off x="661276" y="5901830"/>
            <a:ext cx="1274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chemeClr val="accent2">
                    <a:lumMod val="50000"/>
                  </a:schemeClr>
                </a:solidFill>
              </a:rPr>
              <a:t>LOM</a:t>
            </a:r>
            <a:r>
              <a:rPr lang="en-US" sz="44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9549FF-C5DD-4BF9-90D8-9A60DBC857B3}"/>
              </a:ext>
            </a:extLst>
          </p:cNvPr>
          <p:cNvSpPr txBox="1"/>
          <p:nvPr/>
        </p:nvSpPr>
        <p:spPr>
          <a:xfrm>
            <a:off x="8716321" y="5820744"/>
            <a:ext cx="1274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BJ</a:t>
            </a:r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522EEE-5F36-4A53-B57B-2E65218420FA}"/>
              </a:ext>
            </a:extLst>
          </p:cNvPr>
          <p:cNvSpPr txBox="1"/>
          <p:nvPr/>
        </p:nvSpPr>
        <p:spPr>
          <a:xfrm>
            <a:off x="6443829" y="4722553"/>
            <a:ext cx="1274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MJ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105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13575-9A75-4993-A78E-600DFAC7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So what good is this  technology</a:t>
            </a:r>
            <a:r>
              <a:rPr lang="en-US" dirty="0"/>
              <a:t>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BAFCBF-6857-4749-A5A9-DF8E43014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What can we do with it to make health care better?</a:t>
            </a:r>
          </a:p>
          <a:p>
            <a:pPr marL="0" indent="0" algn="ctr">
              <a:buNone/>
            </a:pPr>
            <a:r>
              <a:rPr lang="en-US" dirty="0"/>
              <a:t>It already is improving outcomes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Could AM also make the environment better? </a:t>
            </a:r>
          </a:p>
          <a:p>
            <a:pPr marL="0" indent="0" algn="ctr">
              <a:buNone/>
            </a:pPr>
            <a:r>
              <a:rPr lang="en-US" dirty="0"/>
              <a:t>I believe so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Could it improve the quality of life for some? </a:t>
            </a:r>
          </a:p>
          <a:p>
            <a:pPr marL="0" indent="0" algn="ctr">
              <a:buNone/>
            </a:pPr>
            <a:r>
              <a:rPr lang="en-US" dirty="0"/>
              <a:t>Yes- and Ill show you an example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2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994A-D009-41D2-9822-A376FDED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023"/>
            <a:ext cx="10515600" cy="1004710"/>
          </a:xfrm>
        </p:spPr>
        <p:txBody>
          <a:bodyPr/>
          <a:lstStyle/>
          <a:p>
            <a:pPr algn="ctr"/>
            <a:r>
              <a:rPr lang="en-US" dirty="0"/>
              <a:t>Surgical example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A75330-729A-4759-9743-48F5EB372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5" y="977225"/>
            <a:ext cx="3691114" cy="27683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5FC87C-7511-44A9-8A1E-CC3DA627E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66" y="1010782"/>
            <a:ext cx="4292599" cy="3048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B5CA63-44D3-4A42-ABEF-C9F70008F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89" y="3639053"/>
            <a:ext cx="7766756" cy="32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56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5B587-AFFF-4A60-AFF2-33F471FF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Dental Example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480568-B6AD-4C77-ABDB-EA3CCB9D0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4" y="1362781"/>
            <a:ext cx="4318580" cy="36100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CE03D3-75F7-41E8-9600-15D63AEDB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52" y="1742564"/>
            <a:ext cx="3811541" cy="3230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70BE-EE51-4A94-8928-C11051330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43" y="4972845"/>
            <a:ext cx="3223611" cy="198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4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144FE-760F-44E0-B416-5A7165A4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Audiology examples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A215EA-52A6-48C7-B165-74D0D4C9F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9" y="3398837"/>
            <a:ext cx="2889074" cy="288907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FA8C4-B331-43FB-934D-17863FFA5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3493251"/>
            <a:ext cx="5156200" cy="2794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EB23A5-A765-45C8-BC0D-3DA12B84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69" y="1380067"/>
            <a:ext cx="5139446" cy="268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9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09AA-9899-4A04-884E-4B2ED883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Lets’ talk about the imaging and how it feed into the AM process.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F6AC77-7F9B-40E8-8824-ACB9F9288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267" y="1721782"/>
            <a:ext cx="10744896" cy="513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18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FE23-2652-47C5-945B-77BCB651C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CT/MR capture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653A0B-F779-4A5F-901C-469CD4355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811132" cy="435133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1B71F4-39D7-423C-8B15-A579942FF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900509" cy="4590136"/>
          </a:xfrm>
        </p:spPr>
      </p:pic>
    </p:spTree>
    <p:extLst>
      <p:ext uri="{BB962C8B-B14F-4D97-AF65-F5344CB8AC3E}">
        <p14:creationId xmlns:p14="http://schemas.microsoft.com/office/powerpoint/2010/main" val="1578294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3B374-93C8-4A0F-96E0-CF1DD1D5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 into the 3D modeling software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AFED3AD-07D5-473A-9E85-283179355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34" y="1509536"/>
            <a:ext cx="9398857" cy="45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96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BDA9-4F43-4C2F-8FE9-C08EAEEA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then “sliced”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11A5E1-C4CC-4B79-B06E-B410D0642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32" y="2661003"/>
            <a:ext cx="5774768" cy="33862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9D3D8-ED0D-41F5-8BCE-2591DE9D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1" y="2661003"/>
            <a:ext cx="5189220" cy="338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9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B24E-2C0E-4461-84D9-4A7281057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And then Printed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71F6EF-7790-45AA-9198-D8C7FD9C2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06" y="1690688"/>
            <a:ext cx="5623214" cy="4684103"/>
          </a:xfrm>
        </p:spPr>
      </p:pic>
    </p:spTree>
    <p:extLst>
      <p:ext uri="{BB962C8B-B14F-4D97-AF65-F5344CB8AC3E}">
        <p14:creationId xmlns:p14="http://schemas.microsoft.com/office/powerpoint/2010/main" val="4083750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61EAC-01C7-4D53-98F1-DF27DDD6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depending on the AM process………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C447A-B474-462A-A423-0C6838798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 processing the printed item.</a:t>
            </a:r>
          </a:p>
          <a:p>
            <a:r>
              <a:rPr lang="en-US" dirty="0"/>
              <a:t>Can be a chemical bath to dissolve  filament like a hinge build or supports.</a:t>
            </a:r>
          </a:p>
          <a:p>
            <a:r>
              <a:rPr lang="en-US" dirty="0"/>
              <a:t>Can be a sanding or smoothing process for filament prints.</a:t>
            </a:r>
          </a:p>
          <a:p>
            <a:r>
              <a:rPr lang="en-US" dirty="0"/>
              <a:t>Can be a UV oven curing process for SLA/SLS builds.</a:t>
            </a:r>
          </a:p>
          <a:p>
            <a:r>
              <a:rPr lang="en-US" dirty="0"/>
              <a:t>But it can be labor intensive.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B8679-7FDE-405D-AC74-A4CF8139A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4709160"/>
            <a:ext cx="7269480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3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4BE40-DB6D-4F8E-9C43-E3C52E50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A814E-6C15-4C7C-92F5-62EB4E854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FDM = Fused Deposition Modeling</a:t>
            </a:r>
          </a:p>
          <a:p>
            <a:endParaRPr lang="en-US" dirty="0"/>
          </a:p>
          <a:p>
            <a:r>
              <a:rPr lang="en-US" dirty="0"/>
              <a:t>Developed by Scott Crump in the 1980’s </a:t>
            </a:r>
          </a:p>
          <a:p>
            <a:r>
              <a:rPr lang="en-US" dirty="0"/>
              <a:t>It uses production grade thermal plastic materials to print its 3D objects. The Plastic is  melted to a liquid state and then extruded onto a build surface- row by row.</a:t>
            </a:r>
          </a:p>
          <a:p>
            <a:r>
              <a:rPr lang="en-US" dirty="0"/>
              <a:t>It’s popular for producing functional prototypes, concept models, and manufacturing aids</a:t>
            </a:r>
          </a:p>
        </p:txBody>
      </p:sp>
    </p:spTree>
    <p:extLst>
      <p:ext uri="{BB962C8B-B14F-4D97-AF65-F5344CB8AC3E}">
        <p14:creationId xmlns:p14="http://schemas.microsoft.com/office/powerpoint/2010/main" val="4185482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520E-8FFE-4769-8E4F-BBA5DF67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companies are Developing this technologies now?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E39610-AA4A-4478-9D61-3ABBFE2DB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80" y="1825625"/>
            <a:ext cx="9022529" cy="4351338"/>
          </a:xfrm>
        </p:spPr>
      </p:pic>
    </p:spTree>
    <p:extLst>
      <p:ext uri="{BB962C8B-B14F-4D97-AF65-F5344CB8AC3E}">
        <p14:creationId xmlns:p14="http://schemas.microsoft.com/office/powerpoint/2010/main" val="3934534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5EED-37B4-4234-9D3A-45DAAF135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 AM improve the environment?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02C401-F0EE-4177-880B-ECFE09F92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93" y="1569155"/>
            <a:ext cx="4123238" cy="28448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405760-5907-4A3D-B42C-B32750874ADF}"/>
              </a:ext>
            </a:extLst>
          </p:cNvPr>
          <p:cNvSpPr txBox="1"/>
          <p:nvPr/>
        </p:nvSpPr>
        <p:spPr>
          <a:xfrm>
            <a:off x="3127022" y="4515555"/>
            <a:ext cx="5328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 and one example is the 3D printed house designed and built by ICON.  It is roughly 700 square feet and cost 4000 dollars and is built in 24 hours.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B0FE4F-C26C-438B-9621-0C56BBF01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8" y="1523698"/>
            <a:ext cx="5566422" cy="2890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9ABF08-D555-41A6-AF12-A217D81A6019}"/>
              </a:ext>
            </a:extLst>
          </p:cNvPr>
          <p:cNvSpPr txBox="1"/>
          <p:nvPr/>
        </p:nvSpPr>
        <p:spPr>
          <a:xfrm>
            <a:off x="3206044" y="5438885"/>
            <a:ext cx="52493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just one example of how energy can be conserved thru on site manufacturing. Instead of bringing all the materials together- in some cases from around the world- items can be printed on demand and where you are. No waiting on shipping.</a:t>
            </a:r>
          </a:p>
        </p:txBody>
      </p:sp>
    </p:spTree>
    <p:extLst>
      <p:ext uri="{BB962C8B-B14F-4D97-AF65-F5344CB8AC3E}">
        <p14:creationId xmlns:p14="http://schemas.microsoft.com/office/powerpoint/2010/main" val="2279020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6" b="14996"/>
          <a:stretch/>
        </p:blipFill>
        <p:spPr>
          <a:xfrm>
            <a:off x="7710311" y="1125634"/>
            <a:ext cx="4481689" cy="31269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"/>
          <a:stretch/>
        </p:blipFill>
        <p:spPr>
          <a:xfrm>
            <a:off x="1016000" y="1125634"/>
            <a:ext cx="4730038" cy="3299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175" y="5455495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“Hamburger Helper” – Our ongoing journey to find a way for Veterans with limited hand mobility to enjoy a gourmet burger</a:t>
            </a: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1">
                    <a:lumMod val="65000"/>
                  </a:schemeClr>
                </a:solidFill>
                <a:latin typeface="+mj-lt"/>
                <a:ea typeface="+mj-ea"/>
                <a:cs typeface="+mj-cs"/>
              </a:rPr>
              <a:t>VA Puget Sound Health Care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BF0D3F-A02B-493E-A3CA-997D71022751}"/>
              </a:ext>
            </a:extLst>
          </p:cNvPr>
          <p:cNvSpPr txBox="1"/>
          <p:nvPr/>
        </p:nvSpPr>
        <p:spPr>
          <a:xfrm>
            <a:off x="1016001" y="361244"/>
            <a:ext cx="905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Can AM/3D improve the quality of life for someone? </a:t>
            </a:r>
          </a:p>
        </p:txBody>
      </p:sp>
    </p:spTree>
    <p:extLst>
      <p:ext uri="{BB962C8B-B14F-4D97-AF65-F5344CB8AC3E}">
        <p14:creationId xmlns:p14="http://schemas.microsoft.com/office/powerpoint/2010/main" val="2276251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4985"/>
            <a:ext cx="7668986" cy="1325563"/>
          </a:xfrm>
        </p:spPr>
        <p:txBody>
          <a:bodyPr/>
          <a:lstStyle/>
          <a:p>
            <a:pPr algn="ctr"/>
            <a:r>
              <a:rPr lang="en-US" dirty="0"/>
              <a:t>Meet Paul and David: A shared goal, but different challenges</a:t>
            </a:r>
          </a:p>
        </p:txBody>
      </p:sp>
      <p:pic>
        <p:nvPicPr>
          <p:cNvPr id="4" name="Shape 59"/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 l="59567" t="27901"/>
          <a:stretch/>
        </p:blipFill>
        <p:spPr>
          <a:xfrm>
            <a:off x="7723414" y="685801"/>
            <a:ext cx="4272643" cy="5768522"/>
          </a:xfrm>
          <a:prstGeom prst="rect">
            <a:avLst/>
          </a:prstGeom>
          <a:noFill/>
          <a:ln w="19050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TextBox 6"/>
          <p:cNvSpPr txBox="1"/>
          <p:nvPr/>
        </p:nvSpPr>
        <p:spPr>
          <a:xfrm>
            <a:off x="291193" y="2321748"/>
            <a:ext cx="708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Both want to eat a burger without help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Paul needs to achieve this with hooks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David needs to achieve this with limited strength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A52F26-67F4-44E3-8EAF-02571BE2A40C}"/>
              </a:ext>
            </a:extLst>
          </p:cNvPr>
          <p:cNvSpPr/>
          <p:nvPr/>
        </p:nvSpPr>
        <p:spPr>
          <a:xfrm>
            <a:off x="786493" y="473188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Paul: “I want to be able to go on a date night to Red Robin and not have everyone stare at me while I try to eat a burger”</a:t>
            </a:r>
          </a:p>
          <a:p>
            <a:endParaRPr lang="en-US" dirty="0"/>
          </a:p>
          <a:p>
            <a:r>
              <a:rPr lang="en-US" dirty="0"/>
              <a:t>David: “I would like a solution where I don’t have to depend on others to feed me”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0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These Occupational Therapy Students signed up to use human-centered design to solve the hamburger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" y="1849000"/>
            <a:ext cx="5389338" cy="4042003"/>
          </a:xfrm>
          <a:prstGeom prst="rect">
            <a:avLst/>
          </a:prstGeom>
        </p:spPr>
      </p:pic>
      <p:pic>
        <p:nvPicPr>
          <p:cNvPr id="5" name="Shape 5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l="1117" t="23176"/>
          <a:stretch/>
        </p:blipFill>
        <p:spPr>
          <a:xfrm>
            <a:off x="5985658" y="1928227"/>
            <a:ext cx="6305095" cy="3412672"/>
          </a:xfrm>
          <a:prstGeom prst="rect">
            <a:avLst/>
          </a:prstGeom>
          <a:noFill/>
          <a:ln w="19050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4FF409-92EC-4446-962E-91D614970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27" y="4629007"/>
            <a:ext cx="2971990" cy="2228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B0077-1B56-4CDE-890A-6DB9345EA88C}"/>
              </a:ext>
            </a:extLst>
          </p:cNvPr>
          <p:cNvSpPr txBox="1"/>
          <p:nvPr/>
        </p:nvSpPr>
        <p:spPr>
          <a:xfrm>
            <a:off x="3790327" y="5671203"/>
            <a:ext cx="1938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Current Option- Not the most useful or human-friendly design!</a:t>
            </a:r>
          </a:p>
        </p:txBody>
      </p:sp>
    </p:spTree>
    <p:extLst>
      <p:ext uri="{BB962C8B-B14F-4D97-AF65-F5344CB8AC3E}">
        <p14:creationId xmlns:p14="http://schemas.microsoft.com/office/powerpoint/2010/main" val="842989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r="1484" b="-3"/>
          <a:stretch/>
        </p:blipFill>
        <p:spPr>
          <a:xfrm>
            <a:off x="20" y="2697480"/>
            <a:ext cx="4573014" cy="4160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r="-1" b="-1"/>
          <a:stretch/>
        </p:blipFill>
        <p:spPr>
          <a:xfrm>
            <a:off x="3857689" y="10"/>
            <a:ext cx="3696821" cy="2556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/>
          <a:stretch/>
        </p:blipFill>
        <p:spPr>
          <a:xfrm>
            <a:off x="20" y="10"/>
            <a:ext cx="3696802" cy="25444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9" r="32687" b="-3"/>
          <a:stretch/>
        </p:blipFill>
        <p:spPr>
          <a:xfrm>
            <a:off x="4718537" y="2697480"/>
            <a:ext cx="2835973" cy="4160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929" y="961014"/>
            <a:ext cx="3367990" cy="29615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They built a team</a:t>
            </a:r>
          </a:p>
        </p:txBody>
      </p:sp>
    </p:spTree>
    <p:extLst>
      <p:ext uri="{BB962C8B-B14F-4D97-AF65-F5344CB8AC3E}">
        <p14:creationId xmlns:p14="http://schemas.microsoft.com/office/powerpoint/2010/main" val="1973733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53" y="780008"/>
            <a:ext cx="2582981" cy="3443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11" y="3815058"/>
            <a:ext cx="3699692" cy="2774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11" y="780008"/>
            <a:ext cx="3699692" cy="2774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6" y="3145854"/>
            <a:ext cx="2634114" cy="3512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1"/>
          <a:stretch/>
        </p:blipFill>
        <p:spPr>
          <a:xfrm>
            <a:off x="1173803" y="1210396"/>
            <a:ext cx="4033157" cy="2583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74"/>
          <a:stretch/>
        </p:blipFill>
        <p:spPr>
          <a:xfrm>
            <a:off x="3190382" y="4338943"/>
            <a:ext cx="4815252" cy="2250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F3094-8775-4D60-B926-252245FF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53" y="-187891"/>
            <a:ext cx="10515600" cy="1325563"/>
          </a:xfrm>
        </p:spPr>
        <p:txBody>
          <a:bodyPr/>
          <a:lstStyle/>
          <a:p>
            <a:r>
              <a:rPr lang="en-US" dirty="0"/>
              <a:t>They Did Ethnographic Research</a:t>
            </a:r>
          </a:p>
        </p:txBody>
      </p:sp>
    </p:spTree>
    <p:extLst>
      <p:ext uri="{BB962C8B-B14F-4D97-AF65-F5344CB8AC3E}">
        <p14:creationId xmlns:p14="http://schemas.microsoft.com/office/powerpoint/2010/main" val="8464082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460" y="214903"/>
            <a:ext cx="7277100" cy="941796"/>
          </a:xfrm>
          <a:solidFill>
            <a:schemeClr val="bg1">
              <a:alpha val="75000"/>
            </a:schemeClr>
          </a:solidFill>
          <a:ln w="3810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THEY FRAMED THE PROBLEM</a:t>
            </a:r>
          </a:p>
        </p:txBody>
      </p:sp>
    </p:spTree>
    <p:extLst>
      <p:ext uri="{BB962C8B-B14F-4D97-AF65-F5344CB8AC3E}">
        <p14:creationId xmlns:p14="http://schemas.microsoft.com/office/powerpoint/2010/main" val="38533601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" b="4891"/>
          <a:stretch/>
        </p:blipFill>
        <p:spPr>
          <a:xfrm>
            <a:off x="2852928" y="10"/>
            <a:ext cx="6096001" cy="4253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996" y="4832659"/>
            <a:ext cx="7735323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They generated lots of ideas and made prototypes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A1C015-8A78-4737-9697-8E59DB1D4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3"/>
          <a:stretch/>
        </p:blipFill>
        <p:spPr>
          <a:xfrm>
            <a:off x="20" y="10"/>
            <a:ext cx="2852908" cy="4219163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DA6BCFF-7E9F-460A-9378-B257E41629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9176255" y="11"/>
            <a:ext cx="2999701" cy="2182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EAED9-E81A-48BB-ADBD-F71A69BDB2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90"/>
          <a:stretch/>
        </p:blipFill>
        <p:spPr>
          <a:xfrm>
            <a:off x="9176255" y="2182369"/>
            <a:ext cx="2999701" cy="2186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6A0374-1025-4A56-A584-181DAEC2B6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3" b="3"/>
          <a:stretch/>
        </p:blipFill>
        <p:spPr>
          <a:xfrm>
            <a:off x="9176255" y="4352419"/>
            <a:ext cx="2999701" cy="253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90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00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dirty="0"/>
              <a:t>They took two prototypes back to the user for testing and feedback</a:t>
            </a:r>
          </a:p>
        </p:txBody>
      </p:sp>
    </p:spTree>
    <p:extLst>
      <p:ext uri="{BB962C8B-B14F-4D97-AF65-F5344CB8AC3E}">
        <p14:creationId xmlns:p14="http://schemas.microsoft.com/office/powerpoint/2010/main" val="3635472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544C9-DDE1-4D2E-BA0C-D4F927263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FDM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C70FD0-685F-4CA2-A151-D98866F7E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50" y="1799499"/>
            <a:ext cx="6148774" cy="4647123"/>
          </a:xfrm>
        </p:spPr>
      </p:pic>
    </p:spTree>
    <p:extLst>
      <p:ext uri="{BB962C8B-B14F-4D97-AF65-F5344CB8AC3E}">
        <p14:creationId xmlns:p14="http://schemas.microsoft.com/office/powerpoint/2010/main" val="4584713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A87A-574F-4805-A85F-2B7D591FF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77" y="11628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Thanks for hanging out and possibly learning something new!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B1105-8F2D-4C01-AACA-BC02F0E66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67199"/>
            <a:ext cx="10515600" cy="1909763"/>
          </a:xfrm>
        </p:spPr>
        <p:txBody>
          <a:bodyPr/>
          <a:lstStyle/>
          <a:p>
            <a:r>
              <a:rPr lang="en-US" dirty="0"/>
              <a:t>Thanks to The VA MADE Program for the show and tell objects.</a:t>
            </a:r>
          </a:p>
          <a:p>
            <a:r>
              <a:rPr lang="en-US" dirty="0"/>
              <a:t> Thanks to </a:t>
            </a:r>
            <a:r>
              <a:rPr lang="en-US" dirty="0" err="1"/>
              <a:t>FormLabs</a:t>
            </a:r>
            <a:r>
              <a:rPr lang="en-US" dirty="0"/>
              <a:t> for the Dental samples.</a:t>
            </a:r>
          </a:p>
          <a:p>
            <a:r>
              <a:rPr lang="en-US" dirty="0"/>
              <a:t>Thanks to Dr. Beth Ripley from the Puget Sound VA for the Hamburger Helper slides- and for being the AM champion for the VA.</a:t>
            </a:r>
          </a:p>
        </p:txBody>
      </p:sp>
    </p:spTree>
    <p:extLst>
      <p:ext uri="{BB962C8B-B14F-4D97-AF65-F5344CB8AC3E}">
        <p14:creationId xmlns:p14="http://schemas.microsoft.com/office/powerpoint/2010/main" val="892017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C489A-3506-44DF-8CA3-579C9D87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1C2E9-0579-4656-8AA7-8FC23AB5B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/>
              <a:t>SLA = Stereolithography</a:t>
            </a:r>
          </a:p>
          <a:p>
            <a:endParaRPr lang="en-US" sz="3600" dirty="0"/>
          </a:p>
          <a:p>
            <a:r>
              <a:rPr lang="en-US" sz="3600" dirty="0"/>
              <a:t>Highly detailed and accurate method for fast prototyping.</a:t>
            </a:r>
          </a:p>
          <a:p>
            <a:r>
              <a:rPr lang="en-US" sz="3600" dirty="0"/>
              <a:t>Ultraviolet Lasers are used to cure the resin material layer by layer to create the object. </a:t>
            </a:r>
          </a:p>
          <a:p>
            <a:r>
              <a:rPr lang="en-US" sz="3600" dirty="0"/>
              <a:t>Mirrors direct the laser in an X and Y axis for each layer. </a:t>
            </a:r>
          </a:p>
          <a:p>
            <a:r>
              <a:rPr lang="en-US" sz="3600" dirty="0"/>
              <a:t>Completed builds are post processed- by an UV oven in some cases.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666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1126-A6E3-4D76-A86D-295C9425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dirty="0"/>
              <a:t>SLA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E7C51B-3ED7-4F3E-942F-95CBBD0DD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7" y="1660022"/>
            <a:ext cx="5656217" cy="5026963"/>
          </a:xfrm>
        </p:spPr>
      </p:pic>
    </p:spTree>
    <p:extLst>
      <p:ext uri="{BB962C8B-B14F-4D97-AF65-F5344CB8AC3E}">
        <p14:creationId xmlns:p14="http://schemas.microsoft.com/office/powerpoint/2010/main" val="811970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98247-5AE4-4ECA-BDC0-5D050616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DDB2B-04ED-4BD0-80C2-754475BA2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DLP= Digital Light processing</a:t>
            </a:r>
          </a:p>
          <a:p>
            <a:endParaRPr lang="en-US" sz="3600" dirty="0"/>
          </a:p>
          <a:p>
            <a:r>
              <a:rPr lang="en-US" sz="3600" dirty="0"/>
              <a:t>The oldest 3D printing technology developed. (1987)</a:t>
            </a:r>
          </a:p>
          <a:p>
            <a:r>
              <a:rPr lang="en-US" sz="3600" dirty="0"/>
              <a:t>Similar to SLA printing –but uses a different light source to cure the photopolymer resin. </a:t>
            </a:r>
          </a:p>
          <a:p>
            <a:r>
              <a:rPr lang="en-US" sz="3600" dirty="0"/>
              <a:t>It is also much faster than SLA since it builds an entire layer to light at once.  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209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F5DA-6AD3-4236-B9C2-409AFB4C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DLP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CE8501-3949-4A14-A1CE-9106AABD0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843881"/>
            <a:ext cx="3810000" cy="4314825"/>
          </a:xfrm>
        </p:spPr>
      </p:pic>
    </p:spTree>
    <p:extLst>
      <p:ext uri="{BB962C8B-B14F-4D97-AF65-F5344CB8AC3E}">
        <p14:creationId xmlns:p14="http://schemas.microsoft.com/office/powerpoint/2010/main" val="2789159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</TotalTime>
  <Words>1379</Words>
  <Application>Microsoft Office PowerPoint</Application>
  <PresentationFormat>Widescreen</PresentationFormat>
  <Paragraphs>175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Print This!  How 3D printing is helping to shape healthcare innovations </vt:lpstr>
      <vt:lpstr>So…… what is it? </vt:lpstr>
      <vt:lpstr>What kind of 3D Print /AM technologies are out there? </vt:lpstr>
      <vt:lpstr>How does it work? </vt:lpstr>
      <vt:lpstr>FDM</vt:lpstr>
      <vt:lpstr>How does it work? </vt:lpstr>
      <vt:lpstr>SLA </vt:lpstr>
      <vt:lpstr>How does it work? </vt:lpstr>
      <vt:lpstr>DLP </vt:lpstr>
      <vt:lpstr>How does it work? </vt:lpstr>
      <vt:lpstr>SLS </vt:lpstr>
      <vt:lpstr>How does it work? </vt:lpstr>
      <vt:lpstr>SLM</vt:lpstr>
      <vt:lpstr>How does it work? </vt:lpstr>
      <vt:lpstr>EBM</vt:lpstr>
      <vt:lpstr>How does it work? </vt:lpstr>
      <vt:lpstr>LOM</vt:lpstr>
      <vt:lpstr>How does it work? </vt:lpstr>
      <vt:lpstr>Binder Jetting</vt:lpstr>
      <vt:lpstr>How does it work? </vt:lpstr>
      <vt:lpstr>MJ Printing </vt:lpstr>
      <vt:lpstr>Now what about the Filament? </vt:lpstr>
      <vt:lpstr>Filament:  ABS </vt:lpstr>
      <vt:lpstr>Filament: PLA</vt:lpstr>
      <vt:lpstr>Filament: PLA uses </vt:lpstr>
      <vt:lpstr>Filament: PVA </vt:lpstr>
      <vt:lpstr> Filament : PVA -  How it works </vt:lpstr>
      <vt:lpstr>Filament: PETG </vt:lpstr>
      <vt:lpstr>Can you print food?</vt:lpstr>
      <vt:lpstr>So what good is this  technology? </vt:lpstr>
      <vt:lpstr>Surgical example</vt:lpstr>
      <vt:lpstr>Dental Example</vt:lpstr>
      <vt:lpstr>Audiology examples</vt:lpstr>
      <vt:lpstr>Lets’ talk about the imaging and how it feed into the AM process. </vt:lpstr>
      <vt:lpstr>CT/MR capture</vt:lpstr>
      <vt:lpstr>Fed into the 3D modeling software </vt:lpstr>
      <vt:lpstr>It is then “sliced”</vt:lpstr>
      <vt:lpstr>And then Printed </vt:lpstr>
      <vt:lpstr>And depending on the AM process………</vt:lpstr>
      <vt:lpstr>What companies are Developing this technologies now? </vt:lpstr>
      <vt:lpstr>Can AM improve the environment? </vt:lpstr>
      <vt:lpstr>“Hamburger Helper” – Our ongoing journey to find a way for Veterans with limited hand mobility to enjoy a gourmet burger VA Puget Sound Health Care System</vt:lpstr>
      <vt:lpstr>Meet Paul and David: A shared goal, but different challenges</vt:lpstr>
      <vt:lpstr>These Occupational Therapy Students signed up to use human-centered design to solve the hamburger problem</vt:lpstr>
      <vt:lpstr>They built a team</vt:lpstr>
      <vt:lpstr>They Did Ethnographic Research</vt:lpstr>
      <vt:lpstr>THEY FRAMED THE PROBLEM</vt:lpstr>
      <vt:lpstr>They generated lots of ideas and made prototypes</vt:lpstr>
      <vt:lpstr>They took two prototypes back to the user for testing and feedback</vt:lpstr>
      <vt:lpstr>Thanks for hanging out and possibly learning something new!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Print This!  How 3D printing is helping to shape healthcare innovations </dc:title>
  <dc:creator>Bryant, Christopher FHCC Lovell</dc:creator>
  <cp:lastModifiedBy>Bryant, Christopher FHCC Lovell</cp:lastModifiedBy>
  <cp:revision>43</cp:revision>
  <dcterms:created xsi:type="dcterms:W3CDTF">2019-01-25T13:27:04Z</dcterms:created>
  <dcterms:modified xsi:type="dcterms:W3CDTF">2019-02-07T15:15:40Z</dcterms:modified>
</cp:coreProperties>
</file>